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0" r:id="rId1"/>
  </p:sldMasterIdLst>
  <p:sldIdLst>
    <p:sldId id="256" r:id="rId2"/>
    <p:sldId id="257" r:id="rId3"/>
    <p:sldId id="260" r:id="rId4"/>
    <p:sldId id="261" r:id="rId5"/>
    <p:sldId id="258" r:id="rId6"/>
    <p:sldId id="259" r:id="rId7"/>
    <p:sldId id="262" r:id="rId8"/>
    <p:sldId id="263" r:id="rId9"/>
    <p:sldId id="264" r:id="rId10"/>
    <p:sldId id="265" r:id="rId11"/>
    <p:sldId id="267" r:id="rId12"/>
    <p:sldId id="268" r:id="rId13"/>
    <p:sldId id="269"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66F5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6" autoAdjust="0"/>
    <p:restoredTop sz="94660"/>
  </p:normalViewPr>
  <p:slideViewPr>
    <p:cSldViewPr snapToGrid="0">
      <p:cViewPr varScale="1">
        <p:scale>
          <a:sx n="68" d="100"/>
          <a:sy n="68" d="100"/>
        </p:scale>
        <p:origin x="60" y="11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jpg>
</file>

<file path=ppt/media/image11.jpg>
</file>

<file path=ppt/media/image2.png>
</file>

<file path=ppt/media/image3.pn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613613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06372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638548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320244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2034003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202926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832385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960935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817150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591184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5/4/2019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255033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5/4/2019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70514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5/4/2019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32425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5/4/2019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311885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010371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785770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pPr/>
              <a:t>5/4/2019</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09570348"/>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01CDB-67BD-46F6-865A-14615EFB821E}"/>
              </a:ext>
            </a:extLst>
          </p:cNvPr>
          <p:cNvSpPr>
            <a:spLocks noGrp="1"/>
          </p:cNvSpPr>
          <p:nvPr>
            <p:ph type="ctrTitle"/>
          </p:nvPr>
        </p:nvSpPr>
        <p:spPr>
          <a:xfrm>
            <a:off x="2673361" y="1166219"/>
            <a:ext cx="8915399" cy="2262781"/>
          </a:xfrm>
        </p:spPr>
        <p:txBody>
          <a:bodyPr/>
          <a:lstStyle/>
          <a:p>
            <a:pPr algn="ctr"/>
            <a:r>
              <a:rPr lang="en-IN" sz="4500" dirty="0"/>
              <a:t>Understanding the User</a:t>
            </a:r>
            <a:br>
              <a:rPr lang="en-IN" dirty="0"/>
            </a:br>
            <a:r>
              <a:rPr lang="en-IN" dirty="0"/>
              <a:t>2.2: Surveys &amp; Interviews</a:t>
            </a:r>
          </a:p>
        </p:txBody>
      </p:sp>
      <p:sp>
        <p:nvSpPr>
          <p:cNvPr id="3" name="Subtitle 2">
            <a:extLst>
              <a:ext uri="{FF2B5EF4-FFF2-40B4-BE49-F238E27FC236}">
                <a16:creationId xmlns:a16="http://schemas.microsoft.com/office/drawing/2014/main" id="{FDCBF9D8-FCEA-4E6B-9149-C8FCFBB381CA}"/>
              </a:ext>
            </a:extLst>
          </p:cNvPr>
          <p:cNvSpPr>
            <a:spLocks noGrp="1"/>
          </p:cNvSpPr>
          <p:nvPr>
            <p:ph type="subTitle" idx="1"/>
          </p:nvPr>
        </p:nvSpPr>
        <p:spPr/>
        <p:txBody>
          <a:bodyPr/>
          <a:lstStyle/>
          <a:p>
            <a:pPr algn="ctr"/>
            <a:r>
              <a:rPr lang="en-IN" dirty="0"/>
              <a:t>By: </a:t>
            </a:r>
            <a:r>
              <a:rPr lang="en-IN" dirty="0" err="1"/>
              <a:t>Minal</a:t>
            </a:r>
            <a:r>
              <a:rPr lang="en-IN" dirty="0"/>
              <a:t> Bombatkar</a:t>
            </a:r>
          </a:p>
        </p:txBody>
      </p:sp>
    </p:spTree>
    <p:extLst>
      <p:ext uri="{BB962C8B-B14F-4D97-AF65-F5344CB8AC3E}">
        <p14:creationId xmlns:p14="http://schemas.microsoft.com/office/powerpoint/2010/main" val="17936811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D2FEC3-AF73-425D-A960-2C98BBAE18FC}"/>
              </a:ext>
            </a:extLst>
          </p:cNvPr>
          <p:cNvSpPr txBox="1"/>
          <p:nvPr/>
        </p:nvSpPr>
        <p:spPr>
          <a:xfrm>
            <a:off x="4191467" y="173904"/>
            <a:ext cx="4526187" cy="630942"/>
          </a:xfrm>
          <a:prstGeom prst="rect">
            <a:avLst/>
          </a:prstGeom>
          <a:noFill/>
        </p:spPr>
        <p:txBody>
          <a:bodyPr wrap="square" rtlCol="0">
            <a:spAutoFit/>
          </a:bodyPr>
          <a:lstStyle/>
          <a:p>
            <a:r>
              <a:rPr lang="en-IN" sz="3500" dirty="0">
                <a:latin typeface="Calibri" panose="020F0502020204030204" pitchFamily="34" charset="0"/>
                <a:cs typeface="Calibri" panose="020F0502020204030204" pitchFamily="34" charset="0"/>
              </a:rPr>
              <a:t>INTERVIEWEE- Emma</a:t>
            </a:r>
          </a:p>
        </p:txBody>
      </p:sp>
      <p:sp>
        <p:nvSpPr>
          <p:cNvPr id="8" name="TextBox 7">
            <a:extLst>
              <a:ext uri="{FF2B5EF4-FFF2-40B4-BE49-F238E27FC236}">
                <a16:creationId xmlns:a16="http://schemas.microsoft.com/office/drawing/2014/main" id="{20A3EB9C-41E3-4632-9603-CE435EABA562}"/>
              </a:ext>
            </a:extLst>
          </p:cNvPr>
          <p:cNvSpPr txBox="1"/>
          <p:nvPr/>
        </p:nvSpPr>
        <p:spPr>
          <a:xfrm>
            <a:off x="347808" y="889843"/>
            <a:ext cx="10294013" cy="5078313"/>
          </a:xfrm>
          <a:prstGeom prst="rect">
            <a:avLst/>
          </a:prstGeom>
          <a:noFill/>
        </p:spPr>
        <p:txBody>
          <a:bodyPr wrap="square" rtlCol="0">
            <a:spAutoFit/>
          </a:bodyPr>
          <a:lstStyle>
            <a:defPPr>
              <a:defRPr lang="en-US"/>
            </a:defPPr>
            <a:lvl1pPr>
              <a:defRPr>
                <a:latin typeface="Bahnschrift Light" panose="020B0502040204020203" pitchFamily="34" charset="0"/>
              </a:defRPr>
            </a:lvl1pPr>
          </a:lstStyle>
          <a:p>
            <a:br>
              <a:rPr lang="en-IN" b="1" dirty="0"/>
            </a:br>
            <a:r>
              <a:rPr lang="en-IN" b="1" dirty="0"/>
              <a:t>6.  How do you establish the trust on qualified Yoga expert?</a:t>
            </a:r>
          </a:p>
          <a:p>
            <a:r>
              <a:rPr lang="en-IN" dirty="0"/>
              <a:t>Trust always come from own experience even through very good feedback or rating not able to count it. Recommendation help a bit.</a:t>
            </a:r>
          </a:p>
          <a:p>
            <a:br>
              <a:rPr lang="en-IN" b="1" dirty="0"/>
            </a:br>
            <a:r>
              <a:rPr lang="en-IN" b="1" dirty="0"/>
              <a:t>7.  How do you find a suitable class or yoga teacher?</a:t>
            </a:r>
          </a:p>
          <a:p>
            <a:r>
              <a:rPr lang="en-IN" dirty="0"/>
              <a:t>Through Online search, Mobile apps, YouTube</a:t>
            </a:r>
          </a:p>
          <a:p>
            <a:br>
              <a:rPr lang="en-IN" b="1" dirty="0"/>
            </a:br>
            <a:r>
              <a:rPr lang="en-IN" b="1" dirty="0"/>
              <a:t>8.  How you use a mobile /website to find a yoga class or yoga teacher?</a:t>
            </a:r>
          </a:p>
          <a:p>
            <a:r>
              <a:rPr lang="en-IN" dirty="0"/>
              <a:t>I search online, short list and then finalised with the considering its features such as Fees of class, Duration per week (Time factor), location, experience of yoga teacher</a:t>
            </a:r>
          </a:p>
          <a:p>
            <a:br>
              <a:rPr lang="en-IN" b="1" dirty="0"/>
            </a:br>
            <a:r>
              <a:rPr lang="en-IN" b="1" dirty="0"/>
              <a:t>9.  How you schedule an appointment with a yoga teacher?</a:t>
            </a:r>
          </a:p>
          <a:p>
            <a:r>
              <a:rPr lang="en-IN" dirty="0"/>
              <a:t>If online portal is available to book appointment then I prefer to use it.  </a:t>
            </a:r>
          </a:p>
          <a:p>
            <a:br>
              <a:rPr lang="en-IN" dirty="0"/>
            </a:br>
            <a:r>
              <a:rPr lang="en-IN" b="1" dirty="0"/>
              <a:t>10.  How you make payment to your yoga teacher?</a:t>
            </a:r>
          </a:p>
          <a:p>
            <a:r>
              <a:rPr lang="en-IN" dirty="0"/>
              <a:t>If there is sale (Discount) or some offer on fees of yoga class then I like to grab it. Normally I pay by online mode. </a:t>
            </a:r>
          </a:p>
        </p:txBody>
      </p:sp>
    </p:spTree>
    <p:extLst>
      <p:ext uri="{BB962C8B-B14F-4D97-AF65-F5344CB8AC3E}">
        <p14:creationId xmlns:p14="http://schemas.microsoft.com/office/powerpoint/2010/main" val="25638323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D2FEC3-AF73-425D-A960-2C98BBAE18FC}"/>
              </a:ext>
            </a:extLst>
          </p:cNvPr>
          <p:cNvSpPr txBox="1"/>
          <p:nvPr/>
        </p:nvSpPr>
        <p:spPr>
          <a:xfrm>
            <a:off x="4191467" y="173904"/>
            <a:ext cx="4879605" cy="630942"/>
          </a:xfrm>
          <a:prstGeom prst="rect">
            <a:avLst/>
          </a:prstGeom>
          <a:noFill/>
        </p:spPr>
        <p:txBody>
          <a:bodyPr wrap="square" rtlCol="0">
            <a:spAutoFit/>
          </a:bodyPr>
          <a:lstStyle/>
          <a:p>
            <a:r>
              <a:rPr lang="en-IN" sz="3500" dirty="0">
                <a:latin typeface="Calibri" panose="020F0502020204030204" pitchFamily="34" charset="0"/>
                <a:cs typeface="Calibri" panose="020F0502020204030204" pitchFamily="34" charset="0"/>
              </a:rPr>
              <a:t>INTERVIEWEE- </a:t>
            </a:r>
            <a:r>
              <a:rPr lang="en-IN" sz="3500" dirty="0" err="1">
                <a:latin typeface="Calibri" panose="020F0502020204030204" pitchFamily="34" charset="0"/>
                <a:cs typeface="Calibri" panose="020F0502020204030204" pitchFamily="34" charset="0"/>
              </a:rPr>
              <a:t>Tejushree</a:t>
            </a:r>
            <a:endParaRPr lang="en-IN" sz="3500" dirty="0">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20A3EB9C-41E3-4632-9603-CE435EABA562}"/>
              </a:ext>
            </a:extLst>
          </p:cNvPr>
          <p:cNvSpPr txBox="1"/>
          <p:nvPr/>
        </p:nvSpPr>
        <p:spPr>
          <a:xfrm>
            <a:off x="3545403" y="774786"/>
            <a:ext cx="8566189" cy="5632311"/>
          </a:xfrm>
          <a:prstGeom prst="rect">
            <a:avLst/>
          </a:prstGeom>
          <a:noFill/>
        </p:spPr>
        <p:txBody>
          <a:bodyPr wrap="square" rtlCol="0">
            <a:spAutoFit/>
          </a:bodyPr>
          <a:lstStyle>
            <a:defPPr>
              <a:defRPr lang="en-US"/>
            </a:defPPr>
            <a:lvl1pPr>
              <a:defRPr>
                <a:latin typeface="Bahnschrift Light" panose="020B0502040204020203" pitchFamily="34" charset="0"/>
              </a:defRPr>
            </a:lvl1pPr>
          </a:lstStyle>
          <a:p>
            <a:pPr marL="342900" indent="-342900">
              <a:buAutoNum type="arabicPeriod"/>
            </a:pPr>
            <a:r>
              <a:rPr lang="en-IN" b="1" dirty="0"/>
              <a:t>When did you start doing yoga?</a:t>
            </a:r>
          </a:p>
          <a:p>
            <a:r>
              <a:rPr lang="en-IN" dirty="0"/>
              <a:t>I came to know about Yoga, when I was first time pregnant and my doctor recommended to do to deal with hormonal, physiological and anatomical changes that happens during pregnancy. Then I never left yoga </a:t>
            </a:r>
          </a:p>
          <a:p>
            <a:br>
              <a:rPr lang="en-IN" b="1" dirty="0"/>
            </a:br>
            <a:r>
              <a:rPr lang="en-IN" b="1" dirty="0"/>
              <a:t>2.  Which is the best place to practice yoga? Where you practice it?</a:t>
            </a:r>
          </a:p>
          <a:p>
            <a:r>
              <a:rPr lang="en-IN" dirty="0"/>
              <a:t>I personally like to do it at home with my own comfort but for prenatal yoga lesson,</a:t>
            </a:r>
          </a:p>
          <a:p>
            <a:r>
              <a:rPr lang="en-IN" dirty="0"/>
              <a:t>I have to go to Yoga classes to do it and learn from yoga teachers, they are expert in prenatal and post natal yoga.</a:t>
            </a:r>
          </a:p>
          <a:p>
            <a:br>
              <a:rPr lang="en-IN" b="1" dirty="0"/>
            </a:br>
            <a:r>
              <a:rPr lang="en-IN" b="1" dirty="0"/>
              <a:t>3.  How often would you practise yoga?</a:t>
            </a:r>
          </a:p>
          <a:p>
            <a:r>
              <a:rPr lang="en-IN" dirty="0"/>
              <a:t>2 to 3 days a week.</a:t>
            </a:r>
          </a:p>
          <a:p>
            <a:br>
              <a:rPr lang="en-IN" b="1" dirty="0"/>
            </a:br>
            <a:r>
              <a:rPr lang="en-IN" b="1" dirty="0"/>
              <a:t>4.  How is prenatal yoga different from “regular” yoga?</a:t>
            </a:r>
          </a:p>
          <a:p>
            <a:r>
              <a:rPr lang="en-IN" b="1" dirty="0"/>
              <a:t>T</a:t>
            </a:r>
            <a:r>
              <a:rPr lang="en-IN" dirty="0"/>
              <a:t>here are different yoga asanas for each trimester. It would be practice during their 41st and even 42nd week of pregnancy.</a:t>
            </a:r>
          </a:p>
          <a:p>
            <a:endParaRPr lang="en-IN" dirty="0"/>
          </a:p>
          <a:p>
            <a:pPr marL="342900" indent="-342900">
              <a:buAutoNum type="arabicPeriod" startAt="5"/>
            </a:pPr>
            <a:r>
              <a:rPr lang="en-IN" b="1" dirty="0"/>
              <a:t>What are the benefits of prenatal yoga?</a:t>
            </a:r>
          </a:p>
          <a:p>
            <a:r>
              <a:rPr lang="en-IN" dirty="0"/>
              <a:t>Improve sleep, Reduce stress, Increase strength, flexibility. Help to decrease some common side effects that accurse during pregnancy.</a:t>
            </a:r>
          </a:p>
        </p:txBody>
      </p:sp>
      <p:pic>
        <p:nvPicPr>
          <p:cNvPr id="7" name="Content Placeholder 3">
            <a:extLst>
              <a:ext uri="{FF2B5EF4-FFF2-40B4-BE49-F238E27FC236}">
                <a16:creationId xmlns:a16="http://schemas.microsoft.com/office/drawing/2014/main" id="{F4DB46CE-CEE6-4313-898B-D539CC71F4B0}"/>
              </a:ext>
            </a:extLst>
          </p:cNvPr>
          <p:cNvPicPr>
            <a:picLocks noChangeAspect="1"/>
          </p:cNvPicPr>
          <p:nvPr/>
        </p:nvPicPr>
        <p:blipFill rotWithShape="1">
          <a:blip r:embed="rId2"/>
          <a:srcRect l="10646" t="1372" r="6220" b="39114"/>
          <a:stretch/>
        </p:blipFill>
        <p:spPr>
          <a:xfrm>
            <a:off x="982829" y="489375"/>
            <a:ext cx="1524968" cy="2607721"/>
          </a:xfrm>
          <a:prstGeom prst="rect">
            <a:avLst/>
          </a:prstGeom>
          <a:ln w="12700">
            <a:solidFill>
              <a:sysClr val="windowText" lastClr="000000"/>
            </a:solidFill>
          </a:ln>
        </p:spPr>
      </p:pic>
      <p:sp>
        <p:nvSpPr>
          <p:cNvPr id="9" name="TextBox 8">
            <a:extLst>
              <a:ext uri="{FF2B5EF4-FFF2-40B4-BE49-F238E27FC236}">
                <a16:creationId xmlns:a16="http://schemas.microsoft.com/office/drawing/2014/main" id="{0F3ADCEF-DF41-492F-932B-65E6FD238DDE}"/>
              </a:ext>
            </a:extLst>
          </p:cNvPr>
          <p:cNvSpPr txBox="1"/>
          <p:nvPr/>
        </p:nvSpPr>
        <p:spPr>
          <a:xfrm>
            <a:off x="170165" y="3367332"/>
            <a:ext cx="3150296" cy="3218592"/>
          </a:xfrm>
          <a:prstGeom prst="rect">
            <a:avLst/>
          </a:prstGeom>
          <a:solidFill>
            <a:srgbClr val="766F5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US"/>
            </a:defPPr>
            <a:lvl1pPr algn="ctr">
              <a:defRPr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IN" sz="1600" i="0" dirty="0" err="1"/>
              <a:t>Tejushree</a:t>
            </a:r>
            <a:r>
              <a:rPr lang="en-IN" sz="1600" i="0" dirty="0"/>
              <a:t> </a:t>
            </a:r>
          </a:p>
          <a:p>
            <a:pPr algn="l"/>
            <a:r>
              <a:rPr lang="en-IN" sz="1600" i="0" dirty="0"/>
              <a:t>•   36 years old</a:t>
            </a:r>
          </a:p>
          <a:p>
            <a:pPr algn="l"/>
            <a:r>
              <a:rPr lang="en-IN" sz="1600" i="0" dirty="0"/>
              <a:t>•   Home maker with 1 kids </a:t>
            </a:r>
            <a:br>
              <a:rPr lang="en-IN" sz="1600" i="0" dirty="0"/>
            </a:br>
            <a:r>
              <a:rPr lang="en-IN" sz="1600" i="0" dirty="0"/>
              <a:t>     and expecting her </a:t>
            </a:r>
            <a:br>
              <a:rPr lang="en-IN" sz="1600" i="0" dirty="0"/>
            </a:br>
            <a:r>
              <a:rPr lang="en-IN" sz="1600" i="0" dirty="0"/>
              <a:t>     second baby soon </a:t>
            </a:r>
          </a:p>
          <a:p>
            <a:pPr algn="l"/>
            <a:r>
              <a:rPr lang="en-IN" sz="1600" i="0" dirty="0"/>
              <a:t>•   Based in India</a:t>
            </a:r>
          </a:p>
          <a:p>
            <a:pPr algn="l"/>
            <a:r>
              <a:rPr lang="en-IN" sz="1600" i="0" dirty="0"/>
              <a:t>•   Languages- Marathi, </a:t>
            </a:r>
            <a:br>
              <a:rPr lang="en-IN" sz="1600" i="0" dirty="0"/>
            </a:br>
            <a:r>
              <a:rPr lang="en-IN" sz="1600" i="0" dirty="0"/>
              <a:t>     Hindi</a:t>
            </a:r>
          </a:p>
          <a:p>
            <a:pPr marL="285750" indent="-285750" algn="l">
              <a:buFont typeface="Arial" panose="020B0604020202020204" pitchFamily="34" charset="0"/>
              <a:buChar char="•"/>
            </a:pPr>
            <a:r>
              <a:rPr lang="en-IN" sz="1600" i="0" dirty="0"/>
              <a:t>Hobby's- Shopping, Yoga</a:t>
            </a:r>
          </a:p>
          <a:p>
            <a:pPr algn="l"/>
            <a:r>
              <a:rPr lang="en-IN" sz="1600" i="0" dirty="0"/>
              <a:t>•   Regularly taking prenatal </a:t>
            </a:r>
            <a:br>
              <a:rPr lang="en-IN" sz="1600" i="0" dirty="0"/>
            </a:br>
            <a:r>
              <a:rPr lang="en-IN" sz="1600" i="0" dirty="0"/>
              <a:t>     yoga lessons from</a:t>
            </a:r>
            <a:br>
              <a:rPr lang="en-IN" sz="1600" i="0" dirty="0"/>
            </a:br>
            <a:r>
              <a:rPr lang="en-IN" sz="1600" i="0" dirty="0"/>
              <a:t>     very known yoga expert</a:t>
            </a:r>
          </a:p>
        </p:txBody>
      </p:sp>
    </p:spTree>
    <p:extLst>
      <p:ext uri="{BB962C8B-B14F-4D97-AF65-F5344CB8AC3E}">
        <p14:creationId xmlns:p14="http://schemas.microsoft.com/office/powerpoint/2010/main" val="30011148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20A3EB9C-41E3-4632-9603-CE435EABA562}"/>
              </a:ext>
            </a:extLst>
          </p:cNvPr>
          <p:cNvSpPr txBox="1"/>
          <p:nvPr/>
        </p:nvSpPr>
        <p:spPr>
          <a:xfrm>
            <a:off x="347808" y="889843"/>
            <a:ext cx="10294013" cy="4247317"/>
          </a:xfrm>
          <a:prstGeom prst="rect">
            <a:avLst/>
          </a:prstGeom>
          <a:noFill/>
        </p:spPr>
        <p:txBody>
          <a:bodyPr wrap="square" rtlCol="0">
            <a:spAutoFit/>
          </a:bodyPr>
          <a:lstStyle>
            <a:defPPr>
              <a:defRPr lang="en-US"/>
            </a:defPPr>
            <a:lvl1pPr>
              <a:defRPr>
                <a:latin typeface="Bahnschrift Light" panose="020B0502040204020203" pitchFamily="34" charset="0"/>
              </a:defRPr>
            </a:lvl1pPr>
          </a:lstStyle>
          <a:p>
            <a:br>
              <a:rPr lang="en-IN" b="1" dirty="0"/>
            </a:br>
            <a:r>
              <a:rPr lang="en-IN" b="1" dirty="0"/>
              <a:t>6.  How do you establish the trust on qualified Yoga expert?</a:t>
            </a:r>
          </a:p>
          <a:p>
            <a:r>
              <a:rPr lang="en-IN" dirty="0"/>
              <a:t>Doctor recommendation come first. If my doctor recommended that then I prefer to try it first.</a:t>
            </a:r>
          </a:p>
          <a:p>
            <a:br>
              <a:rPr lang="en-IN" b="1" dirty="0"/>
            </a:br>
            <a:r>
              <a:rPr lang="en-IN" b="1" dirty="0"/>
              <a:t>7.  How do you find a suitable class or yoga teacher?</a:t>
            </a:r>
          </a:p>
          <a:p>
            <a:r>
              <a:rPr lang="en-IN" dirty="0"/>
              <a:t>Advertisement in news paper or through online search</a:t>
            </a:r>
          </a:p>
          <a:p>
            <a:br>
              <a:rPr lang="en-IN" b="1" dirty="0"/>
            </a:br>
            <a:r>
              <a:rPr lang="en-IN" b="1" dirty="0"/>
              <a:t>8.  How you use a mobile /website to find a yoga class or yoga teacher?</a:t>
            </a:r>
          </a:p>
          <a:p>
            <a:r>
              <a:rPr lang="en-IN" dirty="0"/>
              <a:t>I use mobile for searching any thing. </a:t>
            </a:r>
          </a:p>
          <a:p>
            <a:br>
              <a:rPr lang="en-IN" b="1" dirty="0"/>
            </a:br>
            <a:r>
              <a:rPr lang="en-IN" b="1" dirty="0"/>
              <a:t>9.  How you schedule an appointment with a yoga teacher?</a:t>
            </a:r>
          </a:p>
          <a:p>
            <a:r>
              <a:rPr lang="en-IN" dirty="0"/>
              <a:t>With mobile phone call I make appointment with my Yoga teacher.</a:t>
            </a:r>
          </a:p>
          <a:p>
            <a:br>
              <a:rPr lang="en-IN" b="1" dirty="0"/>
            </a:br>
            <a:r>
              <a:rPr lang="en-IN" b="1" dirty="0"/>
              <a:t>10.  How you make payment to your yoga teacher?</a:t>
            </a:r>
          </a:p>
          <a:p>
            <a:r>
              <a:rPr lang="en-IN" dirty="0"/>
              <a:t>I am playing per lessen (Per visit) to my prenatal yoga teacher. It might be  by cash or debit card.</a:t>
            </a:r>
          </a:p>
        </p:txBody>
      </p:sp>
      <p:sp>
        <p:nvSpPr>
          <p:cNvPr id="4" name="TextBox 3">
            <a:extLst>
              <a:ext uri="{FF2B5EF4-FFF2-40B4-BE49-F238E27FC236}">
                <a16:creationId xmlns:a16="http://schemas.microsoft.com/office/drawing/2014/main" id="{631A7E0C-6F3F-46E3-A350-1BA11AD19D8D}"/>
              </a:ext>
            </a:extLst>
          </p:cNvPr>
          <p:cNvSpPr txBox="1"/>
          <p:nvPr/>
        </p:nvSpPr>
        <p:spPr>
          <a:xfrm>
            <a:off x="4191467" y="173904"/>
            <a:ext cx="4879605" cy="630942"/>
          </a:xfrm>
          <a:prstGeom prst="rect">
            <a:avLst/>
          </a:prstGeom>
          <a:noFill/>
        </p:spPr>
        <p:txBody>
          <a:bodyPr wrap="square" rtlCol="0">
            <a:spAutoFit/>
          </a:bodyPr>
          <a:lstStyle/>
          <a:p>
            <a:r>
              <a:rPr lang="en-IN" sz="3500" dirty="0">
                <a:latin typeface="Calibri" panose="020F0502020204030204" pitchFamily="34" charset="0"/>
                <a:cs typeface="Calibri" panose="020F0502020204030204" pitchFamily="34" charset="0"/>
              </a:rPr>
              <a:t>INTERVIEWEE- </a:t>
            </a:r>
            <a:r>
              <a:rPr lang="en-IN" sz="3500" dirty="0" err="1">
                <a:latin typeface="Calibri" panose="020F0502020204030204" pitchFamily="34" charset="0"/>
                <a:cs typeface="Calibri" panose="020F0502020204030204" pitchFamily="34" charset="0"/>
              </a:rPr>
              <a:t>Tejushree</a:t>
            </a:r>
            <a:endParaRPr lang="en-IN" sz="3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2728671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20A3EB9C-41E3-4632-9603-CE435EABA562}"/>
              </a:ext>
            </a:extLst>
          </p:cNvPr>
          <p:cNvSpPr txBox="1"/>
          <p:nvPr/>
        </p:nvSpPr>
        <p:spPr>
          <a:xfrm>
            <a:off x="2067684" y="906672"/>
            <a:ext cx="9858786" cy="5078313"/>
          </a:xfrm>
          <a:prstGeom prst="rect">
            <a:avLst/>
          </a:prstGeom>
          <a:noFill/>
        </p:spPr>
        <p:txBody>
          <a:bodyPr wrap="square" rtlCol="0">
            <a:spAutoFit/>
          </a:bodyPr>
          <a:lstStyle>
            <a:defPPr>
              <a:defRPr lang="en-US"/>
            </a:defPPr>
            <a:lvl1pPr>
              <a:defRPr>
                <a:latin typeface="Bahnschrift Light" panose="020B0502040204020203" pitchFamily="34" charset="0"/>
              </a:defRPr>
            </a:lvl1pPr>
          </a:lstStyle>
          <a:p>
            <a:br>
              <a:rPr lang="en-IN" b="1" dirty="0"/>
            </a:br>
            <a:r>
              <a:rPr lang="en-IN" b="1" dirty="0"/>
              <a:t>By combining the Survey result and User interviews, I came to know this points:</a:t>
            </a:r>
          </a:p>
          <a:p>
            <a:endParaRPr lang="en-IN" b="1" dirty="0"/>
          </a:p>
          <a:p>
            <a:endParaRPr lang="en-IN" b="1" dirty="0"/>
          </a:p>
          <a:p>
            <a:pPr marL="285750" indent="-285750">
              <a:buFont typeface="Arial" panose="020B0604020202020204" pitchFamily="34" charset="0"/>
              <a:buChar char="•"/>
            </a:pPr>
            <a:r>
              <a:rPr lang="en-IN" b="1" dirty="0"/>
              <a:t>Users like to learn yoga from Experts, It might be prenatal, postnatal or regular yoga.</a:t>
            </a:r>
          </a:p>
          <a:p>
            <a:pPr marL="285750" indent="-285750">
              <a:buFont typeface="Arial" panose="020B0604020202020204" pitchFamily="34" charset="0"/>
              <a:buChar char="•"/>
            </a:pPr>
            <a:endParaRPr lang="en-IN" b="1" dirty="0"/>
          </a:p>
          <a:p>
            <a:pPr marL="285750" indent="-285750">
              <a:buFont typeface="Arial" panose="020B0604020202020204" pitchFamily="34" charset="0"/>
              <a:buChar char="•"/>
            </a:pPr>
            <a:r>
              <a:rPr lang="en-IN" b="1" dirty="0"/>
              <a:t>Users like to preferred doing yoga at Home rather then going to studio or classes. I found this is a pain point of user with this current system.</a:t>
            </a:r>
          </a:p>
          <a:p>
            <a:pPr marL="285750" indent="-285750">
              <a:buFont typeface="Arial" panose="020B0604020202020204" pitchFamily="34" charset="0"/>
              <a:buChar char="•"/>
            </a:pPr>
            <a:endParaRPr lang="en-IN" b="1" dirty="0"/>
          </a:p>
          <a:p>
            <a:pPr marL="285750" indent="-285750">
              <a:buFont typeface="Arial" panose="020B0604020202020204" pitchFamily="34" charset="0"/>
              <a:buChar char="•"/>
            </a:pPr>
            <a:r>
              <a:rPr lang="en-IN" b="1" dirty="0"/>
              <a:t>To get trust, users are open to experience with new yoga experts. As of now, they consider the recommendations from Doctors, friends and family or use google feedback and reviews.</a:t>
            </a:r>
          </a:p>
          <a:p>
            <a:pPr marL="285750" indent="-285750">
              <a:buFont typeface="Arial" panose="020B0604020202020204" pitchFamily="34" charset="0"/>
              <a:buChar char="•"/>
            </a:pPr>
            <a:endParaRPr lang="en-IN" b="1" dirty="0"/>
          </a:p>
          <a:p>
            <a:pPr marL="285750" indent="-285750">
              <a:buFont typeface="Arial" panose="020B0604020202020204" pitchFamily="34" charset="0"/>
              <a:buChar char="•"/>
            </a:pPr>
            <a:r>
              <a:rPr lang="en-IN" b="1" dirty="0"/>
              <a:t>Up to 100% of users are agreed that Yoga is beneficial for women’s health and it helps to improve the condition during pregnancy.</a:t>
            </a:r>
          </a:p>
          <a:p>
            <a:pPr marL="285750" indent="-285750">
              <a:buFont typeface="Arial" panose="020B0604020202020204" pitchFamily="34" charset="0"/>
              <a:buChar char="•"/>
            </a:pPr>
            <a:endParaRPr lang="en-IN" b="1" dirty="0"/>
          </a:p>
          <a:p>
            <a:pPr marL="285750" indent="-285750">
              <a:buFont typeface="Arial" panose="020B0604020202020204" pitchFamily="34" charset="0"/>
              <a:buChar char="•"/>
            </a:pPr>
            <a:r>
              <a:rPr lang="en-IN" b="1" dirty="0"/>
              <a:t>From the above date, It is clear that users need a way to find the yoga expert because they wish to learn from experts and it would be easily accessible in more convenient way.</a:t>
            </a:r>
          </a:p>
          <a:p>
            <a:pPr marL="285750" indent="-285750">
              <a:buFont typeface="Arial" panose="020B0604020202020204" pitchFamily="34" charset="0"/>
              <a:buChar char="•"/>
            </a:pPr>
            <a:endParaRPr lang="en-IN" dirty="0"/>
          </a:p>
        </p:txBody>
      </p:sp>
      <p:sp>
        <p:nvSpPr>
          <p:cNvPr id="4" name="TextBox 3">
            <a:extLst>
              <a:ext uri="{FF2B5EF4-FFF2-40B4-BE49-F238E27FC236}">
                <a16:creationId xmlns:a16="http://schemas.microsoft.com/office/drawing/2014/main" id="{631A7E0C-6F3F-46E3-A350-1BA11AD19D8D}"/>
              </a:ext>
            </a:extLst>
          </p:cNvPr>
          <p:cNvSpPr txBox="1"/>
          <p:nvPr/>
        </p:nvSpPr>
        <p:spPr>
          <a:xfrm>
            <a:off x="4419133" y="173904"/>
            <a:ext cx="3353735" cy="630942"/>
          </a:xfrm>
          <a:prstGeom prst="rect">
            <a:avLst/>
          </a:prstGeom>
          <a:noFill/>
        </p:spPr>
        <p:txBody>
          <a:bodyPr wrap="square" rtlCol="0">
            <a:spAutoFit/>
          </a:bodyPr>
          <a:lstStyle/>
          <a:p>
            <a:r>
              <a:rPr lang="en-IN" sz="3500" dirty="0">
                <a:latin typeface="Calibri" panose="020F0502020204030204" pitchFamily="34" charset="0"/>
                <a:cs typeface="Calibri" panose="020F0502020204030204" pitchFamily="34" charset="0"/>
              </a:rPr>
              <a:t>Overall Summary</a:t>
            </a:r>
          </a:p>
        </p:txBody>
      </p:sp>
    </p:spTree>
    <p:extLst>
      <p:ext uri="{BB962C8B-B14F-4D97-AF65-F5344CB8AC3E}">
        <p14:creationId xmlns:p14="http://schemas.microsoft.com/office/powerpoint/2010/main" val="4180442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D2FEC3-AF73-425D-A960-2C98BBAE18FC}"/>
              </a:ext>
            </a:extLst>
          </p:cNvPr>
          <p:cNvSpPr txBox="1"/>
          <p:nvPr/>
        </p:nvSpPr>
        <p:spPr>
          <a:xfrm>
            <a:off x="4253176" y="392687"/>
            <a:ext cx="4279354" cy="630942"/>
          </a:xfrm>
          <a:prstGeom prst="rect">
            <a:avLst/>
          </a:prstGeom>
          <a:noFill/>
        </p:spPr>
        <p:txBody>
          <a:bodyPr wrap="square" rtlCol="0">
            <a:spAutoFit/>
          </a:bodyPr>
          <a:lstStyle/>
          <a:p>
            <a:r>
              <a:rPr lang="en-IN" sz="3500" dirty="0">
                <a:latin typeface="Calibri" panose="020F0502020204030204" pitchFamily="34" charset="0"/>
                <a:cs typeface="Calibri" panose="020F0502020204030204" pitchFamily="34" charset="0"/>
              </a:rPr>
              <a:t>PROBLEM STATEMENT</a:t>
            </a:r>
          </a:p>
        </p:txBody>
      </p:sp>
      <p:sp>
        <p:nvSpPr>
          <p:cNvPr id="8" name="TextBox 7">
            <a:extLst>
              <a:ext uri="{FF2B5EF4-FFF2-40B4-BE49-F238E27FC236}">
                <a16:creationId xmlns:a16="http://schemas.microsoft.com/office/drawing/2014/main" id="{20A3EB9C-41E3-4632-9603-CE435EABA562}"/>
              </a:ext>
            </a:extLst>
          </p:cNvPr>
          <p:cNvSpPr txBox="1"/>
          <p:nvPr/>
        </p:nvSpPr>
        <p:spPr>
          <a:xfrm>
            <a:off x="4274628" y="2381201"/>
            <a:ext cx="5632256" cy="2585323"/>
          </a:xfrm>
          <a:prstGeom prst="rect">
            <a:avLst/>
          </a:prstGeom>
          <a:noFill/>
        </p:spPr>
        <p:txBody>
          <a:bodyPr wrap="square" rtlCol="0">
            <a:spAutoFit/>
          </a:bodyPr>
          <a:lstStyle/>
          <a:p>
            <a:r>
              <a:rPr lang="en-IN" dirty="0">
                <a:latin typeface="Bahnschrift Light" panose="020B0502040204020203" pitchFamily="34" charset="0"/>
              </a:rPr>
              <a:t>Users </a:t>
            </a:r>
            <a:r>
              <a:rPr lang="en-IN" b="1" dirty="0">
                <a:latin typeface="Bahnschrift Light" panose="020B0502040204020203" pitchFamily="34" charset="0"/>
              </a:rPr>
              <a:t>need a way </a:t>
            </a:r>
            <a:r>
              <a:rPr lang="en-IN" dirty="0">
                <a:latin typeface="Bahnschrift Light" panose="020B0502040204020203" pitchFamily="34" charset="0"/>
              </a:rPr>
              <a:t>to find the yoga expert, specialise in the Pre-natal and post-natal yoga, </a:t>
            </a:r>
            <a:r>
              <a:rPr lang="en-IN" b="1" dirty="0">
                <a:latin typeface="Bahnschrift Light" panose="020B0502040204020203" pitchFamily="34" charset="0"/>
              </a:rPr>
              <a:t>because </a:t>
            </a:r>
            <a:r>
              <a:rPr lang="en-IN" dirty="0">
                <a:latin typeface="Bahnschrift Light" panose="020B0502040204020203" pitchFamily="34" charset="0"/>
              </a:rPr>
              <a:t>they wish to have, it would be easily accessible, more convenient and with verities of experts.</a:t>
            </a:r>
          </a:p>
          <a:p>
            <a:endParaRPr lang="en-IN" dirty="0">
              <a:latin typeface="Bahnschrift Light" panose="020B0502040204020203" pitchFamily="34" charset="0"/>
            </a:endParaRPr>
          </a:p>
          <a:p>
            <a:r>
              <a:rPr lang="en-IN" b="1" dirty="0">
                <a:latin typeface="Bahnschrift Light" panose="020B0502040204020203" pitchFamily="34" charset="0"/>
              </a:rPr>
              <a:t>We will know this to be true when we see </a:t>
            </a:r>
            <a:r>
              <a:rPr lang="en-IN" dirty="0">
                <a:latin typeface="Bahnschrift Light" panose="020B0502040204020203" pitchFamily="34" charset="0"/>
              </a:rPr>
              <a:t>how many users are using our app to find yoga expert by posting questions, rating to the app and at least 12 download per day</a:t>
            </a:r>
            <a:r>
              <a:rPr lang="en-IN" dirty="0"/>
              <a:t>.</a:t>
            </a:r>
          </a:p>
        </p:txBody>
      </p:sp>
      <p:pic>
        <p:nvPicPr>
          <p:cNvPr id="5" name="Content Placeholder 3">
            <a:extLst>
              <a:ext uri="{FF2B5EF4-FFF2-40B4-BE49-F238E27FC236}">
                <a16:creationId xmlns:a16="http://schemas.microsoft.com/office/drawing/2014/main" id="{45CC4DFB-450D-4F2B-A1A2-3B86FEBD7B3D}"/>
              </a:ext>
            </a:extLst>
          </p:cNvPr>
          <p:cNvPicPr>
            <a:picLocks noChangeAspect="1"/>
          </p:cNvPicPr>
          <p:nvPr/>
        </p:nvPicPr>
        <p:blipFill>
          <a:blip r:embed="rId2"/>
          <a:stretch>
            <a:fillRect/>
          </a:stretch>
        </p:blipFill>
        <p:spPr>
          <a:xfrm>
            <a:off x="285115" y="868389"/>
            <a:ext cx="3740402" cy="5610947"/>
          </a:xfrm>
          <a:prstGeom prst="rect">
            <a:avLst/>
          </a:prstGeom>
        </p:spPr>
      </p:pic>
    </p:spTree>
    <p:extLst>
      <p:ext uri="{BB962C8B-B14F-4D97-AF65-F5344CB8AC3E}">
        <p14:creationId xmlns:p14="http://schemas.microsoft.com/office/powerpoint/2010/main" val="7782629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D2FEC3-AF73-425D-A960-2C98BBAE18FC}"/>
              </a:ext>
            </a:extLst>
          </p:cNvPr>
          <p:cNvSpPr txBox="1"/>
          <p:nvPr/>
        </p:nvSpPr>
        <p:spPr>
          <a:xfrm>
            <a:off x="3501460" y="224393"/>
            <a:ext cx="5189080" cy="630942"/>
          </a:xfrm>
          <a:prstGeom prst="rect">
            <a:avLst/>
          </a:prstGeom>
          <a:noFill/>
        </p:spPr>
        <p:txBody>
          <a:bodyPr wrap="square" rtlCol="0">
            <a:spAutoFit/>
          </a:bodyPr>
          <a:lstStyle/>
          <a:p>
            <a:r>
              <a:rPr lang="en-IN" sz="3500" dirty="0">
                <a:latin typeface="Calibri" panose="020F0502020204030204" pitchFamily="34" charset="0"/>
                <a:cs typeface="Calibri" panose="020F0502020204030204" pitchFamily="34" charset="0"/>
              </a:rPr>
              <a:t>Bonus Task: Survey analysis</a:t>
            </a:r>
          </a:p>
        </p:txBody>
      </p:sp>
      <p:pic>
        <p:nvPicPr>
          <p:cNvPr id="1026" name="Picture 2" descr="Forms response chart. Question title: Do you think that “Yoga” is beneficial for women’s health?. Number of responses: 15 responses.">
            <a:extLst>
              <a:ext uri="{FF2B5EF4-FFF2-40B4-BE49-F238E27FC236}">
                <a16:creationId xmlns:a16="http://schemas.microsoft.com/office/drawing/2014/main" id="{BB8BDB86-8C6F-4AF0-B8D3-6DA59452CA0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2930"/>
          <a:stretch/>
        </p:blipFill>
        <p:spPr bwMode="auto">
          <a:xfrm>
            <a:off x="436162" y="1120231"/>
            <a:ext cx="4189649" cy="250712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Forms response chart. Question title: Are you using any mobile app or website to learn and practice yoga? Which?. Number of responses: 13 responses.">
            <a:extLst>
              <a:ext uri="{FF2B5EF4-FFF2-40B4-BE49-F238E27FC236}">
                <a16:creationId xmlns:a16="http://schemas.microsoft.com/office/drawing/2014/main" id="{BD3BCA92-D752-4A42-A7BF-67BCDEEFD0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6162" y="3769796"/>
            <a:ext cx="5240748" cy="2717956"/>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10" descr="Forms response chart. Question title: Which type of Yoga exercises (Asanas) you like to perform? . Number of responses: 10 responses.">
            <a:extLst>
              <a:ext uri="{FF2B5EF4-FFF2-40B4-BE49-F238E27FC236}">
                <a16:creationId xmlns:a16="http://schemas.microsoft.com/office/drawing/2014/main" id="{8ABB8F95-CF5A-4F40-934B-95F16D13E43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88258" y="4037665"/>
            <a:ext cx="4521131" cy="2344748"/>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Forms response chart. Question title: Approximately, How many time you practice the yoga?. Number of responses: 16 responses.">
            <a:extLst>
              <a:ext uri="{FF2B5EF4-FFF2-40B4-BE49-F238E27FC236}">
                <a16:creationId xmlns:a16="http://schemas.microsoft.com/office/drawing/2014/main" id="{D3330EB1-F47E-4B0B-92B4-058CD3F5E92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16487"/>
          <a:stretch/>
        </p:blipFill>
        <p:spPr bwMode="auto">
          <a:xfrm>
            <a:off x="6503369" y="958334"/>
            <a:ext cx="5090907" cy="2811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16608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0" name="Picture 2" descr="Forms response chart. Question title: Where do you prefer to practice yoga?. Number of responses: 14 responses.">
            <a:extLst>
              <a:ext uri="{FF2B5EF4-FFF2-40B4-BE49-F238E27FC236}">
                <a16:creationId xmlns:a16="http://schemas.microsoft.com/office/drawing/2014/main" id="{C604C164-05EF-4DA5-AA80-2842BB8F24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2340" y="3677235"/>
            <a:ext cx="4852490" cy="251659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Forms response chart. Question title: Which device you mostly prefer to use?. Number of responses: 15 responses.">
            <a:extLst>
              <a:ext uri="{FF2B5EF4-FFF2-40B4-BE49-F238E27FC236}">
                <a16:creationId xmlns:a16="http://schemas.microsoft.com/office/drawing/2014/main" id="{1F753443-ABDD-4273-AA79-44D84BD8D97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8190"/>
          <a:stretch/>
        </p:blipFill>
        <p:spPr bwMode="auto">
          <a:xfrm>
            <a:off x="5867869" y="911743"/>
            <a:ext cx="4805520" cy="270908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8" descr="Forms response chart. Question title: From whom you like to learn yoga? . Number of responses: 15 responses.">
            <a:extLst>
              <a:ext uri="{FF2B5EF4-FFF2-40B4-BE49-F238E27FC236}">
                <a16:creationId xmlns:a16="http://schemas.microsoft.com/office/drawing/2014/main" id="{215F4A07-7B22-46A7-BAB5-6607A88873F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6826"/>
          <a:stretch/>
        </p:blipFill>
        <p:spPr bwMode="auto">
          <a:xfrm>
            <a:off x="437827" y="1119693"/>
            <a:ext cx="4321471" cy="2405371"/>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7D4A903B-2B07-4924-9BC0-6BBA56B2076E}"/>
              </a:ext>
            </a:extLst>
          </p:cNvPr>
          <p:cNvSpPr txBox="1"/>
          <p:nvPr/>
        </p:nvSpPr>
        <p:spPr>
          <a:xfrm>
            <a:off x="3501460" y="224393"/>
            <a:ext cx="5189080" cy="630942"/>
          </a:xfrm>
          <a:prstGeom prst="rect">
            <a:avLst/>
          </a:prstGeom>
          <a:noFill/>
        </p:spPr>
        <p:txBody>
          <a:bodyPr wrap="square" rtlCol="0">
            <a:spAutoFit/>
          </a:bodyPr>
          <a:lstStyle/>
          <a:p>
            <a:r>
              <a:rPr lang="en-IN" sz="3500" dirty="0">
                <a:latin typeface="Calibri" panose="020F0502020204030204" pitchFamily="34" charset="0"/>
                <a:cs typeface="Calibri" panose="020F0502020204030204" pitchFamily="34" charset="0"/>
              </a:rPr>
              <a:t>Bonus Task: Survey analysis</a:t>
            </a:r>
          </a:p>
        </p:txBody>
      </p:sp>
      <p:sp>
        <p:nvSpPr>
          <p:cNvPr id="12" name="TextBox 11">
            <a:extLst>
              <a:ext uri="{FF2B5EF4-FFF2-40B4-BE49-F238E27FC236}">
                <a16:creationId xmlns:a16="http://schemas.microsoft.com/office/drawing/2014/main" id="{F2ADFE8F-D22B-4B1C-94A4-01F28749333A}"/>
              </a:ext>
            </a:extLst>
          </p:cNvPr>
          <p:cNvSpPr txBox="1"/>
          <p:nvPr/>
        </p:nvSpPr>
        <p:spPr>
          <a:xfrm>
            <a:off x="5626592" y="4300001"/>
            <a:ext cx="6327925" cy="1754326"/>
          </a:xfrm>
          <a:prstGeom prst="rect">
            <a:avLst/>
          </a:prstGeom>
          <a:noFill/>
        </p:spPr>
        <p:txBody>
          <a:bodyPr wrap="square" rtlCol="0">
            <a:spAutoFit/>
          </a:bodyPr>
          <a:lstStyle/>
          <a:p>
            <a:r>
              <a:rPr lang="en-IN" dirty="0">
                <a:latin typeface="Bahnschrift Light" panose="020B0502040204020203" pitchFamily="34" charset="0"/>
              </a:rPr>
              <a:t>From survey analysis identified the following  key insights</a:t>
            </a:r>
          </a:p>
          <a:p>
            <a:endParaRPr lang="en-IN" dirty="0">
              <a:latin typeface="Bahnschrift Light" panose="020B0502040204020203" pitchFamily="34" charset="0"/>
            </a:endParaRPr>
          </a:p>
          <a:p>
            <a:pPr marL="285750" indent="-285750">
              <a:buFont typeface="Arial" panose="020B0604020202020204" pitchFamily="34" charset="0"/>
              <a:buChar char="•"/>
            </a:pPr>
            <a:r>
              <a:rPr lang="en-IN" dirty="0">
                <a:latin typeface="Bahnschrift Light" panose="020B0502040204020203" pitchFamily="34" charset="0"/>
              </a:rPr>
              <a:t>60%  users are learning yoga from Experts</a:t>
            </a:r>
          </a:p>
          <a:p>
            <a:pPr marL="285750" indent="-285750">
              <a:buFont typeface="Arial" panose="020B0604020202020204" pitchFamily="34" charset="0"/>
              <a:buChar char="•"/>
            </a:pPr>
            <a:r>
              <a:rPr lang="en-IN" dirty="0">
                <a:latin typeface="Bahnschrift Light" panose="020B0502040204020203" pitchFamily="34" charset="0"/>
              </a:rPr>
              <a:t>85.7% users like to practice yoga at home</a:t>
            </a:r>
          </a:p>
          <a:p>
            <a:pPr marL="285750" indent="-285750">
              <a:buFont typeface="Arial" panose="020B0604020202020204" pitchFamily="34" charset="0"/>
              <a:buChar char="•"/>
            </a:pPr>
            <a:r>
              <a:rPr lang="en-IN" dirty="0">
                <a:latin typeface="Bahnschrift Light" panose="020B0502040204020203" pitchFamily="34" charset="0"/>
              </a:rPr>
              <a:t>66.7 % users are  prefer to use mobile </a:t>
            </a:r>
          </a:p>
          <a:p>
            <a:endParaRPr lang="en-IN" dirty="0">
              <a:latin typeface="Bahnschrift Light" panose="020B0502040204020203" pitchFamily="34" charset="0"/>
            </a:endParaRPr>
          </a:p>
        </p:txBody>
      </p:sp>
    </p:spTree>
    <p:extLst>
      <p:ext uri="{BB962C8B-B14F-4D97-AF65-F5344CB8AC3E}">
        <p14:creationId xmlns:p14="http://schemas.microsoft.com/office/powerpoint/2010/main" val="29586740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C2B72E73-8DDA-48E6-9B8C-124AA6CCFF99}"/>
              </a:ext>
            </a:extLst>
          </p:cNvPr>
          <p:cNvSpPr txBox="1">
            <a:spLocks/>
          </p:cNvSpPr>
          <p:nvPr/>
        </p:nvSpPr>
        <p:spPr>
          <a:xfrm>
            <a:off x="4357431" y="129463"/>
            <a:ext cx="3030697" cy="630942"/>
          </a:xfrm>
          <a:prstGeom prst="rect">
            <a:avLst/>
          </a:prstGeom>
          <a:noFill/>
        </p:spPr>
        <p:txBody>
          <a:bodyPr wrap="square" rtlCol="0">
            <a:spAutoFit/>
          </a:bodyPr>
          <a:lstStyle>
            <a:defPPr>
              <a:defRPr lang="en-US"/>
            </a:defPPr>
            <a:lvl1pPr>
              <a:defRPr sz="3500">
                <a:latin typeface="Calibri" panose="020F0502020204030204" pitchFamily="34" charset="0"/>
                <a:cs typeface="Calibri" panose="020F0502020204030204" pitchFamily="34" charset="0"/>
              </a:defRPr>
            </a:lvl1pPr>
          </a:lstStyle>
          <a:p>
            <a:r>
              <a:rPr lang="en-IN" dirty="0"/>
              <a:t>Research Goals</a:t>
            </a:r>
          </a:p>
        </p:txBody>
      </p:sp>
      <p:sp>
        <p:nvSpPr>
          <p:cNvPr id="12" name="TextBox 11">
            <a:extLst>
              <a:ext uri="{FF2B5EF4-FFF2-40B4-BE49-F238E27FC236}">
                <a16:creationId xmlns:a16="http://schemas.microsoft.com/office/drawing/2014/main" id="{46D3F263-B4BD-4501-B2AB-3EDEDD79AB0C}"/>
              </a:ext>
            </a:extLst>
          </p:cNvPr>
          <p:cNvSpPr txBox="1"/>
          <p:nvPr/>
        </p:nvSpPr>
        <p:spPr>
          <a:xfrm>
            <a:off x="1925102" y="1110001"/>
            <a:ext cx="8566189" cy="2308324"/>
          </a:xfrm>
          <a:prstGeom prst="rect">
            <a:avLst/>
          </a:prstGeom>
          <a:noFill/>
        </p:spPr>
        <p:txBody>
          <a:bodyPr wrap="square" rtlCol="0">
            <a:spAutoFit/>
          </a:bodyPr>
          <a:lstStyle>
            <a:defPPr>
              <a:defRPr lang="en-US"/>
            </a:defPPr>
            <a:lvl1pPr>
              <a:defRPr>
                <a:latin typeface="Bahnschrift Light" panose="020B0502040204020203" pitchFamily="34" charset="0"/>
              </a:defRPr>
            </a:lvl1pPr>
          </a:lstStyle>
          <a:p>
            <a:pPr marL="342900" indent="-342900">
              <a:buAutoNum type="arabicPeriod"/>
            </a:pPr>
            <a:r>
              <a:rPr lang="en-IN" dirty="0"/>
              <a:t>Understand the user’s preferences according to finding Yoga expert. </a:t>
            </a:r>
          </a:p>
          <a:p>
            <a:pPr marL="342900" indent="-342900">
              <a:buAutoNum type="arabicPeriod"/>
            </a:pPr>
            <a:endParaRPr lang="en-IN" dirty="0"/>
          </a:p>
          <a:p>
            <a:pPr marL="342900" indent="-342900">
              <a:buAutoNum type="arabicPeriod"/>
            </a:pPr>
            <a:r>
              <a:rPr lang="en-IN" dirty="0"/>
              <a:t>Find out the satisfaction and frustration points in user’s experiences.</a:t>
            </a:r>
          </a:p>
          <a:p>
            <a:pPr marL="342900" indent="-342900">
              <a:buAutoNum type="arabicPeriod"/>
            </a:pPr>
            <a:endParaRPr lang="en-IN" dirty="0"/>
          </a:p>
          <a:p>
            <a:pPr marL="342900" indent="-342900">
              <a:buAutoNum type="arabicPeriod"/>
            </a:pPr>
            <a:r>
              <a:rPr lang="en-IN" dirty="0"/>
              <a:t>Collect information on user’s behavioural expectations while contacting yoga experts for consulting.</a:t>
            </a:r>
          </a:p>
          <a:p>
            <a:pPr marL="342900" indent="-342900">
              <a:buAutoNum type="arabicPeriod"/>
            </a:pPr>
            <a:endParaRPr lang="en-IN" dirty="0"/>
          </a:p>
          <a:p>
            <a:pPr marL="342900" indent="-342900">
              <a:buAutoNum type="arabicPeriod"/>
            </a:pPr>
            <a:r>
              <a:rPr lang="en-IN" dirty="0"/>
              <a:t>Try to find out the trust factor and pain point of potential users</a:t>
            </a:r>
          </a:p>
        </p:txBody>
      </p:sp>
      <p:grpSp>
        <p:nvGrpSpPr>
          <p:cNvPr id="2" name="Group 1">
            <a:extLst>
              <a:ext uri="{FF2B5EF4-FFF2-40B4-BE49-F238E27FC236}">
                <a16:creationId xmlns:a16="http://schemas.microsoft.com/office/drawing/2014/main" id="{384F0A58-2211-402E-A4E0-A2C3D2121120}"/>
              </a:ext>
            </a:extLst>
          </p:cNvPr>
          <p:cNvGrpSpPr/>
          <p:nvPr/>
        </p:nvGrpSpPr>
        <p:grpSpPr>
          <a:xfrm>
            <a:off x="97237" y="4113358"/>
            <a:ext cx="5506969" cy="2385268"/>
            <a:chOff x="97237" y="3586036"/>
            <a:chExt cx="5506969" cy="2385268"/>
          </a:xfrm>
          <a:solidFill>
            <a:srgbClr val="766F54"/>
          </a:solidFill>
        </p:grpSpPr>
        <p:sp>
          <p:nvSpPr>
            <p:cNvPr id="13" name="Title 1">
              <a:extLst>
                <a:ext uri="{FF2B5EF4-FFF2-40B4-BE49-F238E27FC236}">
                  <a16:creationId xmlns:a16="http://schemas.microsoft.com/office/drawing/2014/main" id="{4282DEAD-57B8-44F8-835D-F4C5ACDB87A7}"/>
                </a:ext>
              </a:extLst>
            </p:cNvPr>
            <p:cNvSpPr txBox="1">
              <a:spLocks/>
            </p:cNvSpPr>
            <p:nvPr/>
          </p:nvSpPr>
          <p:spPr>
            <a:xfrm>
              <a:off x="1684260" y="3586036"/>
              <a:ext cx="2332923" cy="630942"/>
            </a:xfrm>
            <a:prstGeom prst="rect">
              <a:avLst/>
            </a:prstGeom>
            <a:grpFill/>
          </p:spPr>
          <p:txBody>
            <a:bodyPr wrap="square" rtlCol="0">
              <a:spAutoFit/>
            </a:bodyPr>
            <a:lstStyle>
              <a:defPPr>
                <a:defRPr lang="en-US"/>
              </a:defPPr>
              <a:lvl1pPr>
                <a:defRPr sz="3500">
                  <a:latin typeface="Calibri" panose="020F0502020204030204" pitchFamily="34" charset="0"/>
                  <a:cs typeface="Calibri" panose="020F0502020204030204" pitchFamily="34" charset="0"/>
                </a:defRPr>
              </a:lvl1pPr>
            </a:lstStyle>
            <a:p>
              <a:r>
                <a:rPr lang="en-IN" dirty="0"/>
                <a:t>Participants</a:t>
              </a:r>
            </a:p>
          </p:txBody>
        </p:sp>
        <p:sp>
          <p:nvSpPr>
            <p:cNvPr id="14" name="TextBox 13">
              <a:extLst>
                <a:ext uri="{FF2B5EF4-FFF2-40B4-BE49-F238E27FC236}">
                  <a16:creationId xmlns:a16="http://schemas.microsoft.com/office/drawing/2014/main" id="{0AA4DCC3-C7AB-4354-8FE2-D9BC7B291CE8}"/>
                </a:ext>
              </a:extLst>
            </p:cNvPr>
            <p:cNvSpPr txBox="1"/>
            <p:nvPr/>
          </p:nvSpPr>
          <p:spPr>
            <a:xfrm>
              <a:off x="97237" y="4216978"/>
              <a:ext cx="5506969" cy="1754326"/>
            </a:xfrm>
            <a:prstGeom prst="rect">
              <a:avLst/>
            </a:prstGeom>
            <a:solidFill>
              <a:schemeClr val="bg1"/>
            </a:solidFill>
          </p:spPr>
          <p:txBody>
            <a:bodyPr wrap="square" rtlCol="0">
              <a:spAutoFit/>
            </a:bodyPr>
            <a:lstStyle>
              <a:defPPr>
                <a:defRPr lang="en-US"/>
              </a:defPPr>
              <a:lvl1pPr>
                <a:defRPr>
                  <a:latin typeface="Bahnschrift Light" panose="020B0502040204020203" pitchFamily="34" charset="0"/>
                </a:defRPr>
              </a:lvl1pPr>
            </a:lstStyle>
            <a:p>
              <a:r>
                <a:rPr lang="en-IN" dirty="0"/>
                <a:t>The interviewees have been selected according to the following criteria:</a:t>
              </a:r>
            </a:p>
            <a:p>
              <a:pPr marL="342900" indent="-342900">
                <a:buAutoNum type="arabicPeriod"/>
              </a:pPr>
              <a:r>
                <a:rPr lang="en-IN" dirty="0"/>
                <a:t>Age- 20 to 40</a:t>
              </a:r>
            </a:p>
            <a:p>
              <a:pPr marL="342900" indent="-342900">
                <a:buAutoNum type="arabicPeriod"/>
              </a:pPr>
              <a:endParaRPr lang="en-IN" dirty="0"/>
            </a:p>
            <a:p>
              <a:pPr marL="342900" indent="-342900">
                <a:buAutoNum type="arabicPeriod"/>
              </a:pPr>
              <a:r>
                <a:rPr lang="en-IN" dirty="0"/>
                <a:t>Women's who practice the yoga regularly</a:t>
              </a:r>
            </a:p>
            <a:p>
              <a:endParaRPr lang="en-IN" dirty="0"/>
            </a:p>
          </p:txBody>
        </p:sp>
      </p:grpSp>
      <p:grpSp>
        <p:nvGrpSpPr>
          <p:cNvPr id="3" name="Group 2">
            <a:extLst>
              <a:ext uri="{FF2B5EF4-FFF2-40B4-BE49-F238E27FC236}">
                <a16:creationId xmlns:a16="http://schemas.microsoft.com/office/drawing/2014/main" id="{254A7233-776C-4272-B6D4-C0E0B824B3B0}"/>
              </a:ext>
            </a:extLst>
          </p:cNvPr>
          <p:cNvGrpSpPr/>
          <p:nvPr/>
        </p:nvGrpSpPr>
        <p:grpSpPr>
          <a:xfrm>
            <a:off x="6543836" y="4113358"/>
            <a:ext cx="5506969" cy="2108270"/>
            <a:chOff x="6543836" y="4114294"/>
            <a:chExt cx="5506969" cy="2108270"/>
          </a:xfrm>
          <a:solidFill>
            <a:srgbClr val="766F54"/>
          </a:solidFill>
        </p:grpSpPr>
        <p:sp>
          <p:nvSpPr>
            <p:cNvPr id="15" name="Title 1">
              <a:extLst>
                <a:ext uri="{FF2B5EF4-FFF2-40B4-BE49-F238E27FC236}">
                  <a16:creationId xmlns:a16="http://schemas.microsoft.com/office/drawing/2014/main" id="{5C0D6E89-11AA-4AE9-A587-8B6C7572BF0F}"/>
                </a:ext>
              </a:extLst>
            </p:cNvPr>
            <p:cNvSpPr txBox="1">
              <a:spLocks/>
            </p:cNvSpPr>
            <p:nvPr/>
          </p:nvSpPr>
          <p:spPr>
            <a:xfrm>
              <a:off x="7348195" y="4114294"/>
              <a:ext cx="3898250" cy="630942"/>
            </a:xfrm>
            <a:prstGeom prst="rect">
              <a:avLst/>
            </a:prstGeom>
            <a:grpFill/>
          </p:spPr>
          <p:txBody>
            <a:bodyPr wrap="square" rtlCol="0">
              <a:spAutoFit/>
            </a:bodyPr>
            <a:lstStyle>
              <a:defPPr>
                <a:defRPr lang="en-US"/>
              </a:defPPr>
              <a:lvl1pPr>
                <a:defRPr sz="3500">
                  <a:latin typeface="Calibri" panose="020F0502020204030204" pitchFamily="34" charset="0"/>
                  <a:cs typeface="Calibri" panose="020F0502020204030204" pitchFamily="34" charset="0"/>
                </a:defRPr>
              </a:lvl1pPr>
            </a:lstStyle>
            <a:p>
              <a:r>
                <a:rPr lang="en-IN" dirty="0"/>
                <a:t>Interview scheduled</a:t>
              </a:r>
            </a:p>
          </p:txBody>
        </p:sp>
        <p:sp>
          <p:nvSpPr>
            <p:cNvPr id="16" name="TextBox 15">
              <a:extLst>
                <a:ext uri="{FF2B5EF4-FFF2-40B4-BE49-F238E27FC236}">
                  <a16:creationId xmlns:a16="http://schemas.microsoft.com/office/drawing/2014/main" id="{AF3B26C5-2E82-455D-BBC6-B6CF66DA22BE}"/>
                </a:ext>
              </a:extLst>
            </p:cNvPr>
            <p:cNvSpPr txBox="1"/>
            <p:nvPr/>
          </p:nvSpPr>
          <p:spPr>
            <a:xfrm>
              <a:off x="6543836" y="4745236"/>
              <a:ext cx="5506969" cy="1477328"/>
            </a:xfrm>
            <a:prstGeom prst="rect">
              <a:avLst/>
            </a:prstGeom>
            <a:solidFill>
              <a:schemeClr val="bg1"/>
            </a:solidFill>
          </p:spPr>
          <p:txBody>
            <a:bodyPr wrap="square" rtlCol="0">
              <a:spAutoFit/>
            </a:bodyPr>
            <a:lstStyle>
              <a:defPPr>
                <a:defRPr lang="en-US"/>
              </a:defPPr>
              <a:lvl1pPr>
                <a:defRPr>
                  <a:latin typeface="Bahnschrift Light" panose="020B0502040204020203" pitchFamily="34" charset="0"/>
                </a:defRPr>
              </a:lvl1pPr>
            </a:lstStyle>
            <a:p>
              <a:endParaRPr lang="en-IN" dirty="0"/>
            </a:p>
            <a:p>
              <a:pPr marL="342900" indent="-342900">
                <a:buAutoNum type="arabicPeriod"/>
              </a:pPr>
              <a:r>
                <a:rPr lang="en-IN" dirty="0"/>
                <a:t>All interviews are conducted on telephone</a:t>
              </a:r>
            </a:p>
            <a:p>
              <a:pPr marL="342900" indent="-342900">
                <a:buAutoNum type="arabicPeriod"/>
              </a:pPr>
              <a:endParaRPr lang="en-IN" dirty="0"/>
            </a:p>
            <a:p>
              <a:pPr marL="342900" indent="-342900">
                <a:buAutoNum type="arabicPeriod"/>
              </a:pPr>
              <a:r>
                <a:rPr lang="en-IN" dirty="0"/>
                <a:t>Interviewed duration 20 to 25 min each</a:t>
              </a:r>
            </a:p>
            <a:p>
              <a:endParaRPr lang="en-IN" dirty="0"/>
            </a:p>
          </p:txBody>
        </p:sp>
      </p:grpSp>
    </p:spTree>
    <p:extLst>
      <p:ext uri="{BB962C8B-B14F-4D97-AF65-F5344CB8AC3E}">
        <p14:creationId xmlns:p14="http://schemas.microsoft.com/office/powerpoint/2010/main" val="21353243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D2FEC3-AF73-425D-A960-2C98BBAE18FC}"/>
              </a:ext>
            </a:extLst>
          </p:cNvPr>
          <p:cNvSpPr txBox="1"/>
          <p:nvPr/>
        </p:nvSpPr>
        <p:spPr>
          <a:xfrm>
            <a:off x="4253175" y="392687"/>
            <a:ext cx="4526187" cy="630942"/>
          </a:xfrm>
          <a:prstGeom prst="rect">
            <a:avLst/>
          </a:prstGeom>
          <a:noFill/>
        </p:spPr>
        <p:txBody>
          <a:bodyPr wrap="square" rtlCol="0">
            <a:spAutoFit/>
          </a:bodyPr>
          <a:lstStyle/>
          <a:p>
            <a:r>
              <a:rPr lang="en-IN" sz="3500" dirty="0">
                <a:latin typeface="Calibri" panose="020F0502020204030204" pitchFamily="34" charset="0"/>
                <a:cs typeface="Calibri" panose="020F0502020204030204" pitchFamily="34" charset="0"/>
              </a:rPr>
              <a:t>INTERVIEW QUESTIONS</a:t>
            </a:r>
          </a:p>
        </p:txBody>
      </p:sp>
      <p:sp>
        <p:nvSpPr>
          <p:cNvPr id="8" name="TextBox 7">
            <a:extLst>
              <a:ext uri="{FF2B5EF4-FFF2-40B4-BE49-F238E27FC236}">
                <a16:creationId xmlns:a16="http://schemas.microsoft.com/office/drawing/2014/main" id="{20A3EB9C-41E3-4632-9603-CE435EABA562}"/>
              </a:ext>
            </a:extLst>
          </p:cNvPr>
          <p:cNvSpPr txBox="1"/>
          <p:nvPr/>
        </p:nvSpPr>
        <p:spPr>
          <a:xfrm>
            <a:off x="3119993" y="1110001"/>
            <a:ext cx="8566189" cy="5355312"/>
          </a:xfrm>
          <a:prstGeom prst="rect">
            <a:avLst/>
          </a:prstGeom>
          <a:noFill/>
        </p:spPr>
        <p:txBody>
          <a:bodyPr wrap="square" rtlCol="0">
            <a:spAutoFit/>
          </a:bodyPr>
          <a:lstStyle>
            <a:defPPr>
              <a:defRPr lang="en-US"/>
            </a:defPPr>
            <a:lvl1pPr>
              <a:defRPr>
                <a:latin typeface="Bahnschrift Light" panose="020B0502040204020203" pitchFamily="34" charset="0"/>
              </a:defRPr>
            </a:lvl1pPr>
          </a:lstStyle>
          <a:p>
            <a:r>
              <a:rPr lang="en-IN" dirty="0"/>
              <a:t>1.  When did you start doing yoga?</a:t>
            </a:r>
          </a:p>
          <a:p>
            <a:br>
              <a:rPr lang="en-IN" dirty="0"/>
            </a:br>
            <a:r>
              <a:rPr lang="en-IN" dirty="0"/>
              <a:t>2.  Which is the best place to practice yoga? Where you practice it?</a:t>
            </a:r>
          </a:p>
          <a:p>
            <a:br>
              <a:rPr lang="en-IN" dirty="0"/>
            </a:br>
            <a:r>
              <a:rPr lang="en-IN" dirty="0"/>
              <a:t>3.  How often would you practise yoga?</a:t>
            </a:r>
          </a:p>
          <a:p>
            <a:br>
              <a:rPr lang="en-IN" dirty="0"/>
            </a:br>
            <a:r>
              <a:rPr lang="en-IN" dirty="0"/>
              <a:t>4.  How is prenatal yoga different from “regular” yoga?</a:t>
            </a:r>
          </a:p>
          <a:p>
            <a:br>
              <a:rPr lang="en-IN" dirty="0"/>
            </a:br>
            <a:r>
              <a:rPr lang="en-IN" dirty="0"/>
              <a:t>5.  What are the benefits of prenatal yoga?</a:t>
            </a:r>
          </a:p>
          <a:p>
            <a:br>
              <a:rPr lang="en-IN" dirty="0"/>
            </a:br>
            <a:r>
              <a:rPr lang="en-IN" dirty="0"/>
              <a:t>6.  How do you establish the trust on qualified Yoga expert?</a:t>
            </a:r>
          </a:p>
          <a:p>
            <a:br>
              <a:rPr lang="en-IN" dirty="0"/>
            </a:br>
            <a:r>
              <a:rPr lang="en-IN" dirty="0"/>
              <a:t>7.  How do you find a suitable class or yoga teacher?</a:t>
            </a:r>
          </a:p>
          <a:p>
            <a:br>
              <a:rPr lang="en-IN" dirty="0"/>
            </a:br>
            <a:r>
              <a:rPr lang="en-IN" dirty="0"/>
              <a:t>8.  How you use a mobile /website to find a yoga class or yoga teacher?</a:t>
            </a:r>
          </a:p>
          <a:p>
            <a:br>
              <a:rPr lang="en-IN" dirty="0"/>
            </a:br>
            <a:r>
              <a:rPr lang="en-IN" dirty="0"/>
              <a:t>9.  How you schedule an appointment with a yoga teacher?</a:t>
            </a:r>
          </a:p>
          <a:p>
            <a:br>
              <a:rPr lang="en-IN" dirty="0"/>
            </a:br>
            <a:r>
              <a:rPr lang="en-IN" dirty="0"/>
              <a:t>10.  How you make payment to your yoga teacher?</a:t>
            </a:r>
          </a:p>
        </p:txBody>
      </p:sp>
    </p:spTree>
    <p:extLst>
      <p:ext uri="{BB962C8B-B14F-4D97-AF65-F5344CB8AC3E}">
        <p14:creationId xmlns:p14="http://schemas.microsoft.com/office/powerpoint/2010/main" val="22556949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20A3EB9C-41E3-4632-9603-CE435EABA562}"/>
              </a:ext>
            </a:extLst>
          </p:cNvPr>
          <p:cNvSpPr txBox="1"/>
          <p:nvPr/>
        </p:nvSpPr>
        <p:spPr>
          <a:xfrm>
            <a:off x="3461257" y="774786"/>
            <a:ext cx="8674646" cy="5909310"/>
          </a:xfrm>
          <a:prstGeom prst="rect">
            <a:avLst/>
          </a:prstGeom>
          <a:noFill/>
        </p:spPr>
        <p:txBody>
          <a:bodyPr wrap="square" rtlCol="0">
            <a:spAutoFit/>
          </a:bodyPr>
          <a:lstStyle>
            <a:defPPr>
              <a:defRPr lang="en-US"/>
            </a:defPPr>
            <a:lvl1pPr>
              <a:defRPr>
                <a:latin typeface="Bahnschrift Light" panose="020B0502040204020203" pitchFamily="34" charset="0"/>
              </a:defRPr>
            </a:lvl1pPr>
          </a:lstStyle>
          <a:p>
            <a:pPr marL="342900" indent="-342900">
              <a:buAutoNum type="arabicPeriod"/>
            </a:pPr>
            <a:r>
              <a:rPr lang="en-IN" b="1" dirty="0"/>
              <a:t>When did you start doing yoga?</a:t>
            </a:r>
          </a:p>
          <a:p>
            <a:r>
              <a:rPr lang="en-IN" dirty="0"/>
              <a:t>I was in school, we had two weeks seminar conducted by the school free of charge. That time I was doing it for fun and not aware of its benefits and how it is useful for improving concentration.</a:t>
            </a:r>
          </a:p>
          <a:p>
            <a:br>
              <a:rPr lang="en-IN" b="1" dirty="0"/>
            </a:br>
            <a:r>
              <a:rPr lang="en-IN" b="1" dirty="0"/>
              <a:t>2.  Which is the best place to practice yoga? Where you practice it?</a:t>
            </a:r>
          </a:p>
          <a:p>
            <a:r>
              <a:rPr lang="en-IN" dirty="0"/>
              <a:t>Yoga can be practice at any quite place, It might be the park or Home or at yoga classes</a:t>
            </a:r>
            <a:r>
              <a:rPr lang="en-IN" b="1" dirty="0"/>
              <a:t>.</a:t>
            </a:r>
          </a:p>
          <a:p>
            <a:r>
              <a:rPr lang="en-IN" dirty="0"/>
              <a:t>Mostly I practice at my house balcony or at park.</a:t>
            </a:r>
          </a:p>
          <a:p>
            <a:br>
              <a:rPr lang="en-IN" b="1" dirty="0"/>
            </a:br>
            <a:r>
              <a:rPr lang="en-IN" b="1" dirty="0"/>
              <a:t>3.  How often would you practise yoga?</a:t>
            </a:r>
          </a:p>
          <a:p>
            <a:r>
              <a:rPr lang="en-IN" dirty="0"/>
              <a:t>I practice it everyday only 30 min yoga help me  to provide energy for whole day. </a:t>
            </a:r>
            <a:br>
              <a:rPr lang="en-IN" dirty="0"/>
            </a:br>
            <a:r>
              <a:rPr lang="en-IN" dirty="0"/>
              <a:t>As Beautician, I have to be active while working with my clients.</a:t>
            </a:r>
          </a:p>
          <a:p>
            <a:br>
              <a:rPr lang="en-IN" b="1" dirty="0"/>
            </a:br>
            <a:r>
              <a:rPr lang="en-IN" b="1" dirty="0"/>
              <a:t>4.  How is prenatal yoga different from “regular” yoga?</a:t>
            </a:r>
          </a:p>
          <a:p>
            <a:r>
              <a:rPr lang="en-IN" dirty="0"/>
              <a:t>There are certain postures to be avoided during prenatal yoga. For better consult an experienced teacher before start. </a:t>
            </a:r>
          </a:p>
          <a:p>
            <a:br>
              <a:rPr lang="en-IN" b="1" dirty="0"/>
            </a:br>
            <a:r>
              <a:rPr lang="en-IN" b="1" dirty="0"/>
              <a:t>5.  What are the benefits of prenatal yoga? </a:t>
            </a:r>
          </a:p>
          <a:p>
            <a:r>
              <a:rPr lang="en-IN" dirty="0"/>
              <a:t>There are so many, but in my case it help me in low back pain and nausea (Morning sickness)</a:t>
            </a:r>
          </a:p>
        </p:txBody>
      </p:sp>
      <p:pic>
        <p:nvPicPr>
          <p:cNvPr id="5" name="Picture 4">
            <a:extLst>
              <a:ext uri="{FF2B5EF4-FFF2-40B4-BE49-F238E27FC236}">
                <a16:creationId xmlns:a16="http://schemas.microsoft.com/office/drawing/2014/main" id="{5EE37E5A-EAA0-4ACB-BC57-79B63D08C068}"/>
              </a:ext>
            </a:extLst>
          </p:cNvPr>
          <p:cNvPicPr>
            <a:picLocks noChangeAspect="1"/>
          </p:cNvPicPr>
          <p:nvPr/>
        </p:nvPicPr>
        <p:blipFill>
          <a:blip r:embed="rId2"/>
          <a:stretch>
            <a:fillRect/>
          </a:stretch>
        </p:blipFill>
        <p:spPr>
          <a:xfrm>
            <a:off x="903743" y="1102166"/>
            <a:ext cx="1699200" cy="1699200"/>
          </a:xfrm>
          <a:prstGeom prst="rect">
            <a:avLst/>
          </a:prstGeom>
          <a:ln w="12700">
            <a:solidFill>
              <a:sysClr val="windowText" lastClr="000000"/>
            </a:solidFill>
          </a:ln>
        </p:spPr>
      </p:pic>
      <p:sp>
        <p:nvSpPr>
          <p:cNvPr id="7" name="TextBox 6">
            <a:extLst>
              <a:ext uri="{FF2B5EF4-FFF2-40B4-BE49-F238E27FC236}">
                <a16:creationId xmlns:a16="http://schemas.microsoft.com/office/drawing/2014/main" id="{920465B1-98B9-480F-BC4E-356D71A4CA03}"/>
              </a:ext>
            </a:extLst>
          </p:cNvPr>
          <p:cNvSpPr txBox="1"/>
          <p:nvPr/>
        </p:nvSpPr>
        <p:spPr>
          <a:xfrm>
            <a:off x="178195" y="3278358"/>
            <a:ext cx="3150296" cy="3139321"/>
          </a:xfrm>
          <a:prstGeom prst="rect">
            <a:avLst/>
          </a:prstGeom>
          <a:solidFill>
            <a:srgbClr val="766F5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US"/>
            </a:defPPr>
            <a:lvl1pPr algn="ctr">
              <a:defRPr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IN" dirty="0"/>
              <a:t> </a:t>
            </a:r>
            <a:r>
              <a:rPr lang="en-IN" i="0" dirty="0"/>
              <a:t>Nidhi</a:t>
            </a:r>
          </a:p>
          <a:p>
            <a:pPr algn="l"/>
            <a:r>
              <a:rPr lang="en-IN" dirty="0"/>
              <a:t>•   </a:t>
            </a:r>
            <a:r>
              <a:rPr lang="en-IN" i="0" dirty="0"/>
              <a:t>33 years old</a:t>
            </a:r>
          </a:p>
          <a:p>
            <a:pPr algn="l"/>
            <a:r>
              <a:rPr lang="en-IN" i="0" dirty="0"/>
              <a:t>•   Beautician</a:t>
            </a:r>
          </a:p>
          <a:p>
            <a:pPr algn="l"/>
            <a:r>
              <a:rPr lang="en-IN" i="0" dirty="0"/>
              <a:t>•   Based in Germany</a:t>
            </a:r>
          </a:p>
          <a:p>
            <a:pPr algn="l"/>
            <a:r>
              <a:rPr lang="en-IN" i="0" dirty="0"/>
              <a:t>•   Languages-Hindi,   </a:t>
            </a:r>
            <a:br>
              <a:rPr lang="en-IN" i="0" dirty="0"/>
            </a:br>
            <a:r>
              <a:rPr lang="en-IN" i="0" dirty="0"/>
              <a:t>     English</a:t>
            </a:r>
          </a:p>
          <a:p>
            <a:pPr marL="285750" indent="-285750" algn="l">
              <a:buFont typeface="Arial" panose="020B0604020202020204" pitchFamily="34" charset="0"/>
              <a:buChar char="•"/>
            </a:pPr>
            <a:r>
              <a:rPr lang="en-IN" i="0" dirty="0"/>
              <a:t>Hobby's- Cooking, Reading</a:t>
            </a:r>
          </a:p>
          <a:p>
            <a:pPr algn="l"/>
            <a:r>
              <a:rPr lang="en-IN" i="0" dirty="0"/>
              <a:t>•  Regular yoga practiser   </a:t>
            </a:r>
            <a:br>
              <a:rPr lang="en-IN" i="0" dirty="0"/>
            </a:br>
            <a:r>
              <a:rPr lang="en-IN" i="0" dirty="0"/>
              <a:t>    and did prenatal yoga </a:t>
            </a:r>
            <a:br>
              <a:rPr lang="en-IN" i="0" dirty="0"/>
            </a:br>
            <a:r>
              <a:rPr lang="en-IN" i="0" dirty="0"/>
              <a:t>    during her pregnancy</a:t>
            </a:r>
          </a:p>
        </p:txBody>
      </p:sp>
      <p:sp>
        <p:nvSpPr>
          <p:cNvPr id="9" name="TextBox 8">
            <a:extLst>
              <a:ext uri="{FF2B5EF4-FFF2-40B4-BE49-F238E27FC236}">
                <a16:creationId xmlns:a16="http://schemas.microsoft.com/office/drawing/2014/main" id="{4CB681A3-9B81-407C-BCC1-344F3D698CE0}"/>
              </a:ext>
            </a:extLst>
          </p:cNvPr>
          <p:cNvSpPr txBox="1"/>
          <p:nvPr/>
        </p:nvSpPr>
        <p:spPr>
          <a:xfrm>
            <a:off x="4191467" y="173904"/>
            <a:ext cx="4526187" cy="630942"/>
          </a:xfrm>
          <a:prstGeom prst="rect">
            <a:avLst/>
          </a:prstGeom>
          <a:noFill/>
        </p:spPr>
        <p:txBody>
          <a:bodyPr wrap="square" rtlCol="0">
            <a:spAutoFit/>
          </a:bodyPr>
          <a:lstStyle/>
          <a:p>
            <a:r>
              <a:rPr lang="en-IN" sz="3500" dirty="0">
                <a:latin typeface="Calibri" panose="020F0502020204030204" pitchFamily="34" charset="0"/>
                <a:cs typeface="Calibri" panose="020F0502020204030204" pitchFamily="34" charset="0"/>
              </a:rPr>
              <a:t>INTERVIEWEE- Nidhi</a:t>
            </a:r>
          </a:p>
        </p:txBody>
      </p:sp>
    </p:spTree>
    <p:extLst>
      <p:ext uri="{BB962C8B-B14F-4D97-AF65-F5344CB8AC3E}">
        <p14:creationId xmlns:p14="http://schemas.microsoft.com/office/powerpoint/2010/main" val="22561871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D2FEC3-AF73-425D-A960-2C98BBAE18FC}"/>
              </a:ext>
            </a:extLst>
          </p:cNvPr>
          <p:cNvSpPr txBox="1"/>
          <p:nvPr/>
        </p:nvSpPr>
        <p:spPr>
          <a:xfrm>
            <a:off x="4191467" y="173904"/>
            <a:ext cx="4526187" cy="630942"/>
          </a:xfrm>
          <a:prstGeom prst="rect">
            <a:avLst/>
          </a:prstGeom>
          <a:noFill/>
        </p:spPr>
        <p:txBody>
          <a:bodyPr wrap="square" rtlCol="0">
            <a:spAutoFit/>
          </a:bodyPr>
          <a:lstStyle/>
          <a:p>
            <a:r>
              <a:rPr lang="en-IN" sz="3500" dirty="0">
                <a:latin typeface="Calibri" panose="020F0502020204030204" pitchFamily="34" charset="0"/>
                <a:cs typeface="Calibri" panose="020F0502020204030204" pitchFamily="34" charset="0"/>
              </a:rPr>
              <a:t>INTERVIEWEE- Nidhi</a:t>
            </a:r>
          </a:p>
        </p:txBody>
      </p:sp>
      <p:sp>
        <p:nvSpPr>
          <p:cNvPr id="8" name="TextBox 7">
            <a:extLst>
              <a:ext uri="{FF2B5EF4-FFF2-40B4-BE49-F238E27FC236}">
                <a16:creationId xmlns:a16="http://schemas.microsoft.com/office/drawing/2014/main" id="{20A3EB9C-41E3-4632-9603-CE435EABA562}"/>
              </a:ext>
            </a:extLst>
          </p:cNvPr>
          <p:cNvSpPr txBox="1"/>
          <p:nvPr/>
        </p:nvSpPr>
        <p:spPr>
          <a:xfrm>
            <a:off x="415125" y="1014635"/>
            <a:ext cx="9749861" cy="5355312"/>
          </a:xfrm>
          <a:prstGeom prst="rect">
            <a:avLst/>
          </a:prstGeom>
          <a:noFill/>
        </p:spPr>
        <p:txBody>
          <a:bodyPr wrap="square" rtlCol="0">
            <a:spAutoFit/>
          </a:bodyPr>
          <a:lstStyle>
            <a:defPPr>
              <a:defRPr lang="en-US"/>
            </a:defPPr>
            <a:lvl1pPr>
              <a:defRPr>
                <a:latin typeface="Bahnschrift Light" panose="020B0502040204020203" pitchFamily="34" charset="0"/>
              </a:defRPr>
            </a:lvl1pPr>
          </a:lstStyle>
          <a:p>
            <a:br>
              <a:rPr lang="en-IN" b="1" dirty="0"/>
            </a:br>
            <a:r>
              <a:rPr lang="en-IN" b="1" dirty="0"/>
              <a:t>6.  How do you establish the trust on qualified Yoga expert?</a:t>
            </a:r>
          </a:p>
          <a:p>
            <a:r>
              <a:rPr lang="en-IN" dirty="0"/>
              <a:t>Most of time the trust come if your family or friend recommend it. And sometimes use google rating and feedback but actual trust come with your own experience after trying. </a:t>
            </a:r>
          </a:p>
          <a:p>
            <a:endParaRPr lang="en-IN" dirty="0"/>
          </a:p>
          <a:p>
            <a:pPr marL="342900" indent="-342900">
              <a:buAutoNum type="arabicPeriod" startAt="7"/>
            </a:pPr>
            <a:r>
              <a:rPr lang="en-IN" b="1" dirty="0"/>
              <a:t>How do you find a suitable class or yoga teacher?</a:t>
            </a:r>
          </a:p>
          <a:p>
            <a:r>
              <a:rPr lang="en-IN" dirty="0"/>
              <a:t>Online or ask in friend circle then check out there website or by personal visit to the class. If the class schedule match with my Scheduled then I will move forward.</a:t>
            </a:r>
          </a:p>
          <a:p>
            <a:br>
              <a:rPr lang="en-IN" b="1" dirty="0"/>
            </a:br>
            <a:r>
              <a:rPr lang="en-IN" b="1" dirty="0"/>
              <a:t>8.  How you use a mobile /website to find a yoga class or yoga teacher?</a:t>
            </a:r>
          </a:p>
          <a:p>
            <a:r>
              <a:rPr lang="en-IN" dirty="0"/>
              <a:t>I prefer to use mobile because it is so handy and always with me. I prefer to check rating and feedback, years of experience has the yoga teacher, how far or near is the location. </a:t>
            </a:r>
          </a:p>
          <a:p>
            <a:br>
              <a:rPr lang="en-IN" b="1" dirty="0"/>
            </a:br>
            <a:r>
              <a:rPr lang="en-IN" b="1" dirty="0"/>
              <a:t>9.  How you schedule an appointment with a yoga teacher?</a:t>
            </a:r>
          </a:p>
          <a:p>
            <a:r>
              <a:rPr lang="en-IN" dirty="0"/>
              <a:t>For taking an appointment, I have to check the available time and date of yoga teacher with my schedule. If it match then I will book appointment by phone or personal visit.</a:t>
            </a:r>
          </a:p>
          <a:p>
            <a:br>
              <a:rPr lang="en-IN" b="1" dirty="0"/>
            </a:br>
            <a:r>
              <a:rPr lang="en-IN" b="1" dirty="0"/>
              <a:t>10.  How you make payment to your yoga teacher?</a:t>
            </a:r>
          </a:p>
          <a:p>
            <a:r>
              <a:rPr lang="en-IN" dirty="0"/>
              <a:t>By using Debit card, prefer to pay fees in monthly </a:t>
            </a:r>
            <a:r>
              <a:rPr lang="en-IN" dirty="0" err="1"/>
              <a:t>installments</a:t>
            </a:r>
            <a:r>
              <a:rPr lang="en-IN" dirty="0"/>
              <a:t>.</a:t>
            </a:r>
          </a:p>
        </p:txBody>
      </p:sp>
    </p:spTree>
    <p:extLst>
      <p:ext uri="{BB962C8B-B14F-4D97-AF65-F5344CB8AC3E}">
        <p14:creationId xmlns:p14="http://schemas.microsoft.com/office/powerpoint/2010/main" val="28223756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FD2FEC3-AF73-425D-A960-2C98BBAE18FC}"/>
              </a:ext>
            </a:extLst>
          </p:cNvPr>
          <p:cNvSpPr txBox="1"/>
          <p:nvPr/>
        </p:nvSpPr>
        <p:spPr>
          <a:xfrm>
            <a:off x="175776" y="134616"/>
            <a:ext cx="2976941" cy="477054"/>
          </a:xfrm>
          <a:prstGeom prst="rect">
            <a:avLst/>
          </a:prstGeom>
          <a:noFill/>
        </p:spPr>
        <p:txBody>
          <a:bodyPr wrap="square" rtlCol="0">
            <a:spAutoFit/>
          </a:bodyPr>
          <a:lstStyle/>
          <a:p>
            <a:r>
              <a:rPr lang="en-IN" sz="2500" dirty="0">
                <a:latin typeface="Calibri" panose="020F0502020204030204" pitchFamily="34" charset="0"/>
                <a:cs typeface="Calibri" panose="020F0502020204030204" pitchFamily="34" charset="0"/>
              </a:rPr>
              <a:t>INTERVIEWEE- Emma</a:t>
            </a:r>
          </a:p>
        </p:txBody>
      </p:sp>
      <p:sp>
        <p:nvSpPr>
          <p:cNvPr id="8" name="TextBox 7">
            <a:extLst>
              <a:ext uri="{FF2B5EF4-FFF2-40B4-BE49-F238E27FC236}">
                <a16:creationId xmlns:a16="http://schemas.microsoft.com/office/drawing/2014/main" id="{20A3EB9C-41E3-4632-9603-CE435EABA562}"/>
              </a:ext>
            </a:extLst>
          </p:cNvPr>
          <p:cNvSpPr txBox="1"/>
          <p:nvPr/>
        </p:nvSpPr>
        <p:spPr>
          <a:xfrm>
            <a:off x="3450035" y="134616"/>
            <a:ext cx="8566189" cy="6186309"/>
          </a:xfrm>
          <a:prstGeom prst="rect">
            <a:avLst/>
          </a:prstGeom>
          <a:noFill/>
        </p:spPr>
        <p:txBody>
          <a:bodyPr wrap="square" rtlCol="0">
            <a:spAutoFit/>
          </a:bodyPr>
          <a:lstStyle>
            <a:defPPr>
              <a:defRPr lang="en-US"/>
            </a:defPPr>
            <a:lvl1pPr>
              <a:defRPr>
                <a:latin typeface="Bahnschrift Light" panose="020B0502040204020203" pitchFamily="34" charset="0"/>
              </a:defRPr>
            </a:lvl1pPr>
          </a:lstStyle>
          <a:p>
            <a:pPr marL="342900" indent="-342900">
              <a:buAutoNum type="arabicPeriod"/>
            </a:pPr>
            <a:r>
              <a:rPr lang="en-IN" b="1" dirty="0"/>
              <a:t>When did you start doing yoga?</a:t>
            </a:r>
          </a:p>
          <a:p>
            <a:r>
              <a:rPr lang="en-IN" dirty="0"/>
              <a:t>Two years before, when I had problem in my back. After learning yoga from expert, I realised  that your bodies were not designed to spend hours at a time hunched over computers. The meditation aspects of yoga provide with the opportunity to find stillness and peace, which is essential for mental well being, but hard to find in this digital age.</a:t>
            </a:r>
          </a:p>
          <a:p>
            <a:br>
              <a:rPr lang="en-IN" b="1" dirty="0"/>
            </a:br>
            <a:r>
              <a:rPr lang="en-IN" b="1" dirty="0"/>
              <a:t>2.  Which is the best place to practice yoga? Where you practice it?</a:t>
            </a:r>
          </a:p>
          <a:p>
            <a:r>
              <a:rPr lang="en-IN" dirty="0"/>
              <a:t>Mostly I practice at yoga studio, when not possible to go to studio, I do it at my home by  watching online video.</a:t>
            </a:r>
            <a:br>
              <a:rPr lang="en-IN" b="1" dirty="0"/>
            </a:br>
            <a:endParaRPr lang="en-IN" b="1" dirty="0"/>
          </a:p>
          <a:p>
            <a:r>
              <a:rPr lang="en-IN" b="1" dirty="0"/>
              <a:t>3.  How often would you practise yoga?</a:t>
            </a:r>
          </a:p>
          <a:p>
            <a:r>
              <a:rPr lang="en-IN" dirty="0"/>
              <a:t>I practice it  2 to 3 days a week, I want to do it more but I have to manage my job as well as yoga studio timing sometime it is difficult or impossible.</a:t>
            </a:r>
          </a:p>
          <a:p>
            <a:br>
              <a:rPr lang="en-IN" b="1" dirty="0"/>
            </a:br>
            <a:r>
              <a:rPr lang="en-IN" b="1" dirty="0"/>
              <a:t>4.  How is prenatal yoga different from “regular” yoga?</a:t>
            </a:r>
          </a:p>
          <a:p>
            <a:r>
              <a:rPr lang="en-IN" dirty="0"/>
              <a:t>I have no personal experience about prenatal yoga, In future, for sure I will continue my yoga practice during my pregnancy as well. As I studied that some stretching exercises should be avoided during pregnancy.</a:t>
            </a:r>
          </a:p>
          <a:p>
            <a:br>
              <a:rPr lang="en-IN" b="1" dirty="0"/>
            </a:br>
            <a:r>
              <a:rPr lang="en-IN" b="1" dirty="0"/>
              <a:t>5.  What are the benefits of (prenatal) yoga?</a:t>
            </a:r>
          </a:p>
          <a:p>
            <a:r>
              <a:rPr lang="en-IN" dirty="0"/>
              <a:t>It will help to Reduce stress and anxiety during pregnancy. </a:t>
            </a:r>
            <a:endParaRPr lang="en-IN" b="1" dirty="0"/>
          </a:p>
        </p:txBody>
      </p:sp>
      <p:pic>
        <p:nvPicPr>
          <p:cNvPr id="5" name="Picture 4">
            <a:extLst>
              <a:ext uri="{FF2B5EF4-FFF2-40B4-BE49-F238E27FC236}">
                <a16:creationId xmlns:a16="http://schemas.microsoft.com/office/drawing/2014/main" id="{B87C5F79-972E-4D84-A56B-1024EAEC605D}"/>
              </a:ext>
            </a:extLst>
          </p:cNvPr>
          <p:cNvPicPr>
            <a:picLocks noChangeAspect="1"/>
          </p:cNvPicPr>
          <p:nvPr/>
        </p:nvPicPr>
        <p:blipFill>
          <a:blip r:embed="rId2"/>
          <a:stretch>
            <a:fillRect/>
          </a:stretch>
        </p:blipFill>
        <p:spPr>
          <a:xfrm>
            <a:off x="891394" y="1132439"/>
            <a:ext cx="1640560" cy="1640560"/>
          </a:xfrm>
          <a:prstGeom prst="rect">
            <a:avLst/>
          </a:prstGeom>
          <a:ln w="12700">
            <a:solidFill>
              <a:sysClr val="windowText" lastClr="000000"/>
            </a:solidFill>
          </a:ln>
        </p:spPr>
      </p:pic>
      <p:sp>
        <p:nvSpPr>
          <p:cNvPr id="7" name="TextBox 6">
            <a:extLst>
              <a:ext uri="{FF2B5EF4-FFF2-40B4-BE49-F238E27FC236}">
                <a16:creationId xmlns:a16="http://schemas.microsoft.com/office/drawing/2014/main" id="{850A650E-EC03-4DA6-9738-9ADA178ACA8D}"/>
              </a:ext>
            </a:extLst>
          </p:cNvPr>
          <p:cNvSpPr txBox="1"/>
          <p:nvPr/>
        </p:nvSpPr>
        <p:spPr>
          <a:xfrm>
            <a:off x="120987" y="3270694"/>
            <a:ext cx="3181373" cy="3116699"/>
          </a:xfrm>
          <a:prstGeom prst="rect">
            <a:avLst/>
          </a:prstGeom>
          <a:solidFill>
            <a:srgbClr val="766F5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US"/>
            </a:defPPr>
            <a:lvl1pPr algn="ctr">
              <a:defRPr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IN" i="0" dirty="0"/>
              <a:t>Emma</a:t>
            </a:r>
          </a:p>
          <a:p>
            <a:pPr algn="l"/>
            <a:r>
              <a:rPr lang="en-IN" i="0" dirty="0"/>
              <a:t>•   28 years old</a:t>
            </a:r>
          </a:p>
          <a:p>
            <a:pPr algn="l"/>
            <a:r>
              <a:rPr lang="en-IN" i="0" dirty="0"/>
              <a:t>•   Software Engineer</a:t>
            </a:r>
          </a:p>
          <a:p>
            <a:pPr algn="l"/>
            <a:r>
              <a:rPr lang="en-IN" i="0" dirty="0"/>
              <a:t>•   Based in Germany</a:t>
            </a:r>
          </a:p>
          <a:p>
            <a:pPr algn="l"/>
            <a:r>
              <a:rPr lang="en-IN" i="0" dirty="0"/>
              <a:t>•   Languages- German, </a:t>
            </a:r>
            <a:br>
              <a:rPr lang="en-IN" i="0" dirty="0"/>
            </a:br>
            <a:r>
              <a:rPr lang="en-IN" i="0" dirty="0"/>
              <a:t>     English</a:t>
            </a:r>
          </a:p>
          <a:p>
            <a:pPr marL="285750" indent="-285750" algn="l">
              <a:buFont typeface="Arial" panose="020B0604020202020204" pitchFamily="34" charset="0"/>
              <a:buChar char="•"/>
            </a:pPr>
            <a:r>
              <a:rPr lang="en-IN" i="0" dirty="0"/>
              <a:t>Hobby’s- Fitness, Travelling</a:t>
            </a:r>
          </a:p>
          <a:p>
            <a:pPr algn="l"/>
            <a:r>
              <a:rPr lang="en-IN" i="0" dirty="0"/>
              <a:t>•  Studies yoga online and </a:t>
            </a:r>
            <a:br>
              <a:rPr lang="en-IN" i="0" dirty="0"/>
            </a:br>
            <a:r>
              <a:rPr lang="en-IN" i="0" dirty="0"/>
              <a:t>     offline from yoga </a:t>
            </a:r>
            <a:br>
              <a:rPr lang="en-IN" i="0" dirty="0"/>
            </a:br>
            <a:r>
              <a:rPr lang="en-IN" i="0" dirty="0"/>
              <a:t>     teacher</a:t>
            </a:r>
          </a:p>
        </p:txBody>
      </p:sp>
    </p:spTree>
    <p:extLst>
      <p:ext uri="{BB962C8B-B14F-4D97-AF65-F5344CB8AC3E}">
        <p14:creationId xmlns:p14="http://schemas.microsoft.com/office/powerpoint/2010/main" val="2883205954"/>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498</TotalTime>
  <Words>448</Words>
  <Application>Microsoft Office PowerPoint</Application>
  <PresentationFormat>Widescreen</PresentationFormat>
  <Paragraphs>146</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Bahnschrift Light</vt:lpstr>
      <vt:lpstr>Calibri</vt:lpstr>
      <vt:lpstr>Century Gothic</vt:lpstr>
      <vt:lpstr>Wingdings 3</vt:lpstr>
      <vt:lpstr>Wisp</vt:lpstr>
      <vt:lpstr>Understanding the User 2.2: Surveys &amp; Interviews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the User 2.2: Surveys &amp; Interviews</dc:title>
  <dc:creator>vivek bombatkar</dc:creator>
  <cp:lastModifiedBy>vivek bombatkar</cp:lastModifiedBy>
  <cp:revision>136</cp:revision>
  <dcterms:created xsi:type="dcterms:W3CDTF">2019-04-26T08:29:42Z</dcterms:created>
  <dcterms:modified xsi:type="dcterms:W3CDTF">2019-05-04T10:56:20Z</dcterms:modified>
</cp:coreProperties>
</file>

<file path=docProps/thumbnail.jpeg>
</file>